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66" r:id="rId4"/>
    <p:sldId id="258" r:id="rId5"/>
    <p:sldId id="259" r:id="rId6"/>
    <p:sldId id="257" r:id="rId7"/>
    <p:sldId id="260" r:id="rId8"/>
    <p:sldId id="267" r:id="rId9"/>
    <p:sldId id="261" r:id="rId10"/>
    <p:sldId id="273" r:id="rId11"/>
    <p:sldId id="271" r:id="rId12"/>
    <p:sldId id="272" r:id="rId13"/>
    <p:sldId id="275" r:id="rId14"/>
    <p:sldId id="276" r:id="rId15"/>
    <p:sldId id="278" r:id="rId16"/>
    <p:sldId id="277" r:id="rId17"/>
    <p:sldId id="279" r:id="rId18"/>
    <p:sldId id="282" r:id="rId19"/>
    <p:sldId id="281" r:id="rId20"/>
    <p:sldId id="280" r:id="rId21"/>
    <p:sldId id="283" r:id="rId22"/>
    <p:sldId id="269" r:id="rId23"/>
    <p:sldId id="270" r:id="rId24"/>
    <p:sldId id="284" r:id="rId25"/>
    <p:sldId id="294" r:id="rId26"/>
    <p:sldId id="293" r:id="rId27"/>
    <p:sldId id="288" r:id="rId28"/>
    <p:sldId id="274" r:id="rId29"/>
    <p:sldId id="286" r:id="rId30"/>
    <p:sldId id="285" r:id="rId31"/>
    <p:sldId id="287" r:id="rId32"/>
    <p:sldId id="262" r:id="rId33"/>
    <p:sldId id="263" r:id="rId34"/>
    <p:sldId id="289" r:id="rId35"/>
    <p:sldId id="290" r:id="rId36"/>
    <p:sldId id="291" r:id="rId37"/>
    <p:sldId id="292" r:id="rId38"/>
    <p:sldId id="264" r:id="rId39"/>
    <p:sldId id="295"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12/19/2020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8" Type="http://schemas.openxmlformats.org/officeDocument/2006/relationships/hyperlink" Target="https://indiankanoon.org/doc/12673/" TargetMode="External"/><Relationship Id="rId3" Type="http://schemas.openxmlformats.org/officeDocument/2006/relationships/hyperlink" Target="https://indiankanoon.org/doc/10953/" TargetMode="External"/><Relationship Id="rId7" Type="http://schemas.openxmlformats.org/officeDocument/2006/relationships/hyperlink" Target="https://indiankanoon.org/doc/871992/" TargetMode="External"/><Relationship Id="rId2" Type="http://schemas.openxmlformats.org/officeDocument/2006/relationships/hyperlink" Target="https://indiankanoon.org/doc/1722638/" TargetMode="External"/><Relationship Id="rId1" Type="http://schemas.openxmlformats.org/officeDocument/2006/relationships/slideLayout" Target="../slideLayouts/slideLayout2.xml"/><Relationship Id="rId6" Type="http://schemas.openxmlformats.org/officeDocument/2006/relationships/hyperlink" Target="https://indiankanoon.org/doc/244092/" TargetMode="External"/><Relationship Id="rId5" Type="http://schemas.openxmlformats.org/officeDocument/2006/relationships/hyperlink" Target="https://indiankanoon.org/doc/293028/" TargetMode="External"/><Relationship Id="rId10" Type="http://schemas.openxmlformats.org/officeDocument/2006/relationships/hyperlink" Target="https://indiankanoon.org/doc/1873300/" TargetMode="External"/><Relationship Id="rId4" Type="http://schemas.openxmlformats.org/officeDocument/2006/relationships/hyperlink" Target="https://indiankanoon.org/doc/200851/" TargetMode="External"/><Relationship Id="rId9" Type="http://schemas.openxmlformats.org/officeDocument/2006/relationships/hyperlink" Target="https://indiankanoon.org/doc/479185/"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1CAFB-EC63-4BDD-9AD1-9F5FD0B7071B}"/>
              </a:ext>
            </a:extLst>
          </p:cNvPr>
          <p:cNvSpPr>
            <a:spLocks noGrp="1"/>
          </p:cNvSpPr>
          <p:nvPr>
            <p:ph type="ctrTitle"/>
          </p:nvPr>
        </p:nvSpPr>
        <p:spPr/>
        <p:txBody>
          <a:bodyPr/>
          <a:lstStyle/>
          <a:p>
            <a:pPr algn="ctr"/>
            <a:r>
              <a:rPr lang="en-IN" b="1" dirty="0"/>
              <a:t>SEXUAL VIOLENCE LAWS: REMEDIES AVAILABLE</a:t>
            </a:r>
            <a:r>
              <a:rPr lang="en-IN" dirty="0"/>
              <a:t> </a:t>
            </a:r>
          </a:p>
        </p:txBody>
      </p:sp>
      <p:sp>
        <p:nvSpPr>
          <p:cNvPr id="3" name="Subtitle 2">
            <a:extLst>
              <a:ext uri="{FF2B5EF4-FFF2-40B4-BE49-F238E27FC236}">
                <a16:creationId xmlns:a16="http://schemas.microsoft.com/office/drawing/2014/main" id="{AFD0A9E9-7EEA-4E25-9953-27F3EACF53A3}"/>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4071618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01B23-C422-4332-8A8D-DDFCA60EB594}"/>
              </a:ext>
            </a:extLst>
          </p:cNvPr>
          <p:cNvSpPr>
            <a:spLocks noGrp="1"/>
          </p:cNvSpPr>
          <p:nvPr>
            <p:ph type="title"/>
          </p:nvPr>
        </p:nvSpPr>
        <p:spPr/>
        <p:txBody>
          <a:bodyPr/>
          <a:lstStyle/>
          <a:p>
            <a:pPr algn="ctr"/>
            <a:r>
              <a:rPr lang="en-IN" b="1" dirty="0"/>
              <a:t>RIGHT TO LIFE (ARTICLE 21)</a:t>
            </a:r>
          </a:p>
        </p:txBody>
      </p:sp>
      <p:sp>
        <p:nvSpPr>
          <p:cNvPr id="3" name="Content Placeholder 2">
            <a:extLst>
              <a:ext uri="{FF2B5EF4-FFF2-40B4-BE49-F238E27FC236}">
                <a16:creationId xmlns:a16="http://schemas.microsoft.com/office/drawing/2014/main" id="{FC5DB0E4-01AA-4709-AC68-BAF2CC92C042}"/>
              </a:ext>
            </a:extLst>
          </p:cNvPr>
          <p:cNvSpPr>
            <a:spLocks noGrp="1"/>
          </p:cNvSpPr>
          <p:nvPr>
            <p:ph idx="1"/>
          </p:nvPr>
        </p:nvSpPr>
        <p:spPr/>
        <p:txBody>
          <a:bodyPr/>
          <a:lstStyle/>
          <a:p>
            <a:pPr>
              <a:lnSpc>
                <a:spcPct val="140000"/>
              </a:lnSpc>
              <a:buClr>
                <a:srgbClr val="ADBDB2"/>
              </a:buClr>
            </a:pPr>
            <a:r>
              <a:rPr lang="en-US" sz="1800" b="1" dirty="0">
                <a:ea typeface="+mn-lt"/>
                <a:cs typeface="+mn-lt"/>
              </a:rPr>
              <a:t>Right to live with dignity (Art. 21):</a:t>
            </a:r>
            <a:r>
              <a:rPr lang="en-US" sz="1800" dirty="0">
                <a:ea typeface="+mn-lt"/>
                <a:cs typeface="+mn-lt"/>
              </a:rPr>
              <a:t> Right of women/LGBTQIA to live life free from violence, safe abortion, right to autonomy etc.</a:t>
            </a:r>
            <a:endParaRPr lang="en-US" sz="1800" dirty="0"/>
          </a:p>
          <a:p>
            <a:pPr>
              <a:lnSpc>
                <a:spcPct val="140000"/>
              </a:lnSpc>
              <a:buClr>
                <a:srgbClr val="ADBDB2"/>
              </a:buClr>
            </a:pPr>
            <a:endParaRPr lang="en-US" sz="1800" dirty="0">
              <a:ea typeface="+mn-lt"/>
              <a:cs typeface="+mn-lt"/>
            </a:endParaRPr>
          </a:p>
          <a:p>
            <a:pPr>
              <a:lnSpc>
                <a:spcPct val="140000"/>
              </a:lnSpc>
              <a:buClr>
                <a:srgbClr val="ADBDB2"/>
              </a:buClr>
            </a:pPr>
            <a:r>
              <a:rPr lang="en-US" sz="1800" dirty="0">
                <a:ea typeface="+mn-lt"/>
                <a:cs typeface="+mn-lt"/>
              </a:rPr>
              <a:t>Fundamental duty of every citizen to renounce practices derogatory to the dignity of women </a:t>
            </a:r>
            <a:r>
              <a:rPr lang="en-US" sz="1800" b="1" dirty="0">
                <a:ea typeface="+mn-lt"/>
                <a:cs typeface="+mn-lt"/>
              </a:rPr>
              <a:t>(Art. 51-A)</a:t>
            </a:r>
            <a:endParaRPr lang="en-IN" dirty="0"/>
          </a:p>
        </p:txBody>
      </p:sp>
    </p:spTree>
    <p:extLst>
      <p:ext uri="{BB962C8B-B14F-4D97-AF65-F5344CB8AC3E}">
        <p14:creationId xmlns:p14="http://schemas.microsoft.com/office/powerpoint/2010/main" val="2113369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2B35-63DB-436F-9AAE-0022319A8EC9}"/>
              </a:ext>
            </a:extLst>
          </p:cNvPr>
          <p:cNvSpPr>
            <a:spLocks noGrp="1"/>
          </p:cNvSpPr>
          <p:nvPr>
            <p:ph type="title"/>
          </p:nvPr>
        </p:nvSpPr>
        <p:spPr/>
        <p:txBody>
          <a:bodyPr/>
          <a:lstStyle/>
          <a:p>
            <a:r>
              <a:rPr lang="en-IN" dirty="0"/>
              <a:t>VIOLENCE IS THE WORST FORM OF DISCRIMINATION</a:t>
            </a:r>
          </a:p>
        </p:txBody>
      </p:sp>
      <p:sp>
        <p:nvSpPr>
          <p:cNvPr id="3" name="Text Placeholder 2">
            <a:extLst>
              <a:ext uri="{FF2B5EF4-FFF2-40B4-BE49-F238E27FC236}">
                <a16:creationId xmlns:a16="http://schemas.microsoft.com/office/drawing/2014/main" id="{8CABD556-78DE-4786-BA96-CC41EAD4E8E4}"/>
              </a:ext>
            </a:extLst>
          </p:cNvPr>
          <p:cNvSpPr>
            <a:spLocks noGrp="1"/>
          </p:cNvSpPr>
          <p:nvPr>
            <p:ph type="body" idx="1"/>
          </p:nvPr>
        </p:nvSpPr>
        <p:spPr/>
        <p:txBody>
          <a:bodyPr/>
          <a:lstStyle/>
          <a:p>
            <a:endParaRPr lang="en-IN"/>
          </a:p>
        </p:txBody>
      </p:sp>
    </p:spTree>
    <p:extLst>
      <p:ext uri="{BB962C8B-B14F-4D97-AF65-F5344CB8AC3E}">
        <p14:creationId xmlns:p14="http://schemas.microsoft.com/office/powerpoint/2010/main" val="1885400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B868-DDA5-4DC9-9FCD-7DACB20EE071}"/>
              </a:ext>
            </a:extLst>
          </p:cNvPr>
          <p:cNvSpPr>
            <a:spLocks noGrp="1"/>
          </p:cNvSpPr>
          <p:nvPr>
            <p:ph type="title"/>
          </p:nvPr>
        </p:nvSpPr>
        <p:spPr/>
        <p:txBody>
          <a:bodyPr>
            <a:noAutofit/>
          </a:bodyPr>
          <a:lstStyle/>
          <a:p>
            <a:pPr algn="ctr"/>
            <a:r>
              <a:rPr lang="en-IN" sz="2400" i="0" dirty="0">
                <a:solidFill>
                  <a:srgbClr val="3F3F3F"/>
                </a:solidFill>
                <a:effectLst/>
                <a:latin typeface="Helvetica Neue"/>
              </a:rPr>
              <a:t>UN Committee on the Elimination of Discrimination Against Women (CEDAW), </a:t>
            </a:r>
            <a:r>
              <a:rPr lang="en-IN" sz="2400" i="1" dirty="0">
                <a:solidFill>
                  <a:srgbClr val="3F3F3F"/>
                </a:solidFill>
                <a:effectLst/>
                <a:latin typeface="Helvetica Neue"/>
              </a:rPr>
              <a:t>CEDAW General Recommendation No. 12: Violence against women</a:t>
            </a:r>
            <a:r>
              <a:rPr lang="en-IN" sz="2400" i="0" dirty="0">
                <a:solidFill>
                  <a:srgbClr val="3F3F3F"/>
                </a:solidFill>
                <a:effectLst/>
                <a:latin typeface="Helvetica Neue"/>
              </a:rPr>
              <a:t>, 1989</a:t>
            </a:r>
            <a:br>
              <a:rPr lang="en-IN" sz="2400" dirty="0"/>
            </a:br>
            <a:endParaRPr lang="en-IN" sz="2400" dirty="0"/>
          </a:p>
        </p:txBody>
      </p:sp>
      <p:sp>
        <p:nvSpPr>
          <p:cNvPr id="3" name="Content Placeholder 2">
            <a:extLst>
              <a:ext uri="{FF2B5EF4-FFF2-40B4-BE49-F238E27FC236}">
                <a16:creationId xmlns:a16="http://schemas.microsoft.com/office/drawing/2014/main" id="{A773DA8E-273B-41DC-ADA6-F4F635FADA14}"/>
              </a:ext>
            </a:extLst>
          </p:cNvPr>
          <p:cNvSpPr>
            <a:spLocks noGrp="1"/>
          </p:cNvSpPr>
          <p:nvPr>
            <p:ph idx="1"/>
          </p:nvPr>
        </p:nvSpPr>
        <p:spPr>
          <a:xfrm>
            <a:off x="2589212" y="2133599"/>
            <a:ext cx="8915400" cy="4187301"/>
          </a:xfrm>
        </p:spPr>
        <p:txBody>
          <a:bodyPr>
            <a:normAutofit fontScale="92500" lnSpcReduction="10000"/>
          </a:bodyPr>
          <a:lstStyle/>
          <a:p>
            <a:pPr marL="0" indent="0" algn="just">
              <a:buNone/>
            </a:pPr>
            <a:r>
              <a:rPr lang="en-IN" dirty="0"/>
              <a:t>Considering that Articles 2, 5, 11, 12 and 16 of the Convention require the States parties to act to protect women against violence of any kind occurring within the family, at the work place or in any other area of social life,</a:t>
            </a:r>
          </a:p>
          <a:p>
            <a:pPr marL="0" indent="0" algn="just">
              <a:buNone/>
            </a:pPr>
            <a:r>
              <a:rPr lang="en-IN" dirty="0"/>
              <a:t>Taking into account Economic and Social Council resolution 1988/27, </a:t>
            </a:r>
          </a:p>
          <a:p>
            <a:pPr marL="0" indent="0" algn="just">
              <a:buNone/>
            </a:pPr>
            <a:r>
              <a:rPr lang="en-IN" dirty="0"/>
              <a:t>Recommends to the States parties that they should include in their periodic reports to the Committee information about: </a:t>
            </a:r>
          </a:p>
          <a:p>
            <a:pPr algn="just">
              <a:buAutoNum type="arabicPeriod"/>
            </a:pPr>
            <a:r>
              <a:rPr lang="en-IN" dirty="0"/>
              <a:t>The legislation in force to protect women against the incidence of all kinds of violence in everyday life (including sexual violence, abuses in the family, sexual harassment at the work place etc.); </a:t>
            </a:r>
          </a:p>
          <a:p>
            <a:pPr algn="just">
              <a:buAutoNum type="arabicPeriod"/>
            </a:pPr>
            <a:r>
              <a:rPr lang="en-IN" dirty="0"/>
              <a:t>Other measures adopted to eradicate this violence;</a:t>
            </a:r>
          </a:p>
          <a:p>
            <a:pPr algn="just">
              <a:buAutoNum type="arabicPeriod"/>
            </a:pPr>
            <a:r>
              <a:rPr lang="en-IN" dirty="0"/>
              <a:t>The existence of support services for women who are the victims of aggression or abuses;</a:t>
            </a:r>
          </a:p>
          <a:p>
            <a:pPr algn="just">
              <a:buAutoNum type="arabicPeriod"/>
            </a:pPr>
            <a:r>
              <a:rPr lang="en-IN" dirty="0"/>
              <a:t>Statistical data on the incidence of violence of all kinds against women and on women who are the victims of violence. </a:t>
            </a:r>
          </a:p>
          <a:p>
            <a:endParaRPr lang="en-IN" dirty="0"/>
          </a:p>
        </p:txBody>
      </p:sp>
    </p:spTree>
    <p:extLst>
      <p:ext uri="{BB962C8B-B14F-4D97-AF65-F5344CB8AC3E}">
        <p14:creationId xmlns:p14="http://schemas.microsoft.com/office/powerpoint/2010/main" val="2911922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5D361-9C82-4E68-AED0-D78FC5D38189}"/>
              </a:ext>
            </a:extLst>
          </p:cNvPr>
          <p:cNvSpPr>
            <a:spLocks noGrp="1"/>
          </p:cNvSpPr>
          <p:nvPr>
            <p:ph type="title"/>
          </p:nvPr>
        </p:nvSpPr>
        <p:spPr/>
        <p:txBody>
          <a:bodyPr/>
          <a:lstStyle/>
          <a:p>
            <a:r>
              <a:rPr lang="en-IN" dirty="0"/>
              <a:t>SEXUAL OFFENCES UNDER THE INDIAN PENAL CODE</a:t>
            </a:r>
          </a:p>
        </p:txBody>
      </p:sp>
      <p:sp>
        <p:nvSpPr>
          <p:cNvPr id="3" name="Text Placeholder 2">
            <a:extLst>
              <a:ext uri="{FF2B5EF4-FFF2-40B4-BE49-F238E27FC236}">
                <a16:creationId xmlns:a16="http://schemas.microsoft.com/office/drawing/2014/main" id="{6FE61111-5B04-42BC-BB6A-9D3EF20D1809}"/>
              </a:ext>
            </a:extLst>
          </p:cNvPr>
          <p:cNvSpPr>
            <a:spLocks noGrp="1"/>
          </p:cNvSpPr>
          <p:nvPr>
            <p:ph type="body" idx="1"/>
          </p:nvPr>
        </p:nvSpPr>
        <p:spPr/>
        <p:txBody>
          <a:bodyPr/>
          <a:lstStyle/>
          <a:p>
            <a:endParaRPr lang="en-IN"/>
          </a:p>
        </p:txBody>
      </p:sp>
    </p:spTree>
    <p:extLst>
      <p:ext uri="{BB962C8B-B14F-4D97-AF65-F5344CB8AC3E}">
        <p14:creationId xmlns:p14="http://schemas.microsoft.com/office/powerpoint/2010/main" val="3598213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F0AB4-5D3C-40E3-952E-E7FE63E0F83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D866BF4-461E-4057-90F9-684687DB70CF}"/>
              </a:ext>
            </a:extLst>
          </p:cNvPr>
          <p:cNvSpPr>
            <a:spLocks noGrp="1"/>
          </p:cNvSpPr>
          <p:nvPr>
            <p:ph idx="1"/>
          </p:nvPr>
        </p:nvSpPr>
        <p:spPr>
          <a:xfrm>
            <a:off x="2441359" y="624110"/>
            <a:ext cx="9348187" cy="5927611"/>
          </a:xfrm>
        </p:spPr>
        <p:txBody>
          <a:bodyPr>
            <a:normAutofit fontScale="92500" lnSpcReduction="10000"/>
          </a:bodyPr>
          <a:lstStyle/>
          <a:p>
            <a:pPr algn="just"/>
            <a:r>
              <a:rPr lang="en-IN" sz="1800" b="1" dirty="0">
                <a:ea typeface="+mn-lt"/>
                <a:cs typeface="+mn-lt"/>
              </a:rPr>
              <a:t>Rape:</a:t>
            </a:r>
            <a:r>
              <a:rPr lang="en-IN" sz="1800" dirty="0">
                <a:ea typeface="+mn-lt"/>
                <a:cs typeface="+mn-lt"/>
              </a:rPr>
              <a:t> Without consent and against the will of a woman:</a:t>
            </a:r>
          </a:p>
          <a:p>
            <a:pPr algn="just">
              <a:buFont typeface="Wingdings" panose="05000000000000000000" pitchFamily="2" charset="2"/>
              <a:buChar char="q"/>
            </a:pPr>
            <a:r>
              <a:rPr lang="en-IN" sz="1800" dirty="0">
                <a:ea typeface="+mn-lt"/>
                <a:cs typeface="+mn-lt"/>
              </a:rPr>
              <a:t>	Penetration of the penis, to any extent, into the vagina, mouth, urethra or anus of a woman or if he makes her to do so 	with him or any other person; or</a:t>
            </a:r>
          </a:p>
          <a:p>
            <a:pPr algn="just">
              <a:buFont typeface="Wingdings" panose="05000000000000000000" pitchFamily="2" charset="2"/>
              <a:buChar char="q"/>
            </a:pPr>
            <a:r>
              <a:rPr lang="en-IN" sz="1800" dirty="0">
                <a:ea typeface="+mn-lt"/>
                <a:cs typeface="+mn-lt"/>
              </a:rPr>
              <a:t>Insertion to any extent, any object or a part of the body other than the penis, into the vagina, the urethra or anus of a woman or if he makes her to do so with him or any other person; or</a:t>
            </a:r>
          </a:p>
          <a:p>
            <a:pPr algn="just">
              <a:buFont typeface="Wingdings" panose="05000000000000000000" pitchFamily="2" charset="2"/>
              <a:buChar char="q"/>
            </a:pPr>
            <a:r>
              <a:rPr lang="en-IN" sz="1800" dirty="0">
                <a:ea typeface="+mn-lt"/>
                <a:cs typeface="+mn-lt"/>
              </a:rPr>
              <a:t>Manipulation of any part of the body of a woman so as to cause penetration into the vagina, urethra, anus or any body part or if he makes her do so with him or any other person; or</a:t>
            </a:r>
          </a:p>
          <a:p>
            <a:pPr algn="just">
              <a:buFont typeface="Wingdings" panose="05000000000000000000" pitchFamily="2" charset="2"/>
              <a:buChar char="q"/>
            </a:pPr>
            <a:r>
              <a:rPr lang="en-IN" sz="1800" dirty="0">
                <a:ea typeface="+mn-lt"/>
                <a:cs typeface="+mn-lt"/>
              </a:rPr>
              <a:t>If he applies his mouth to her vagina, anus, urethra or makes her to do so with him or any other person.</a:t>
            </a:r>
          </a:p>
          <a:p>
            <a:pPr>
              <a:buClr>
                <a:srgbClr val="ADBDB2"/>
              </a:buClr>
            </a:pPr>
            <a:r>
              <a:rPr lang="en-US" b="1" dirty="0">
                <a:ea typeface="+mn-lt"/>
                <a:cs typeface="+mn-lt"/>
              </a:rPr>
              <a:t>Consent of the woman invalid under the following circumstances:</a:t>
            </a:r>
            <a:endParaRPr lang="en-US" b="1" dirty="0"/>
          </a:p>
          <a:p>
            <a:pPr algn="just">
              <a:buClr>
                <a:srgbClr val="ADBDB2"/>
              </a:buClr>
              <a:buFont typeface="Wingdings" panose="05000000000000000000" pitchFamily="2" charset="2"/>
              <a:buChar char="q"/>
            </a:pPr>
            <a:r>
              <a:rPr lang="en-US" dirty="0">
                <a:ea typeface="+mn-lt"/>
                <a:cs typeface="+mn-lt"/>
              </a:rPr>
              <a:t>When consent has been obtained by putting her or any person in whom she is interested, in fear of death or hurt.</a:t>
            </a:r>
          </a:p>
          <a:p>
            <a:pPr algn="just">
              <a:buClr>
                <a:srgbClr val="ADBDB2"/>
              </a:buClr>
              <a:buFont typeface="Wingdings" panose="05000000000000000000" pitchFamily="2" charset="2"/>
              <a:buChar char="q"/>
            </a:pPr>
            <a:r>
              <a:rPr lang="en-US" dirty="0">
                <a:ea typeface="+mn-lt"/>
                <a:cs typeface="+mn-lt"/>
              </a:rPr>
              <a:t>When the man knows that he is not her husband and she gives consent because she believes him to be her husband.</a:t>
            </a:r>
            <a:endParaRPr lang="en-US" dirty="0"/>
          </a:p>
          <a:p>
            <a:pPr algn="just">
              <a:buClr>
                <a:srgbClr val="ADBDB2"/>
              </a:buClr>
              <a:buFont typeface="Wingdings" panose="05000000000000000000" pitchFamily="2" charset="2"/>
              <a:buChar char="q"/>
            </a:pPr>
            <a:r>
              <a:rPr lang="en-US" dirty="0">
                <a:ea typeface="+mn-lt"/>
                <a:cs typeface="+mn-lt"/>
              </a:rPr>
              <a:t>When she is unable to understand the nature and consequence of the act to which consent is given due to intoxication, administration of any stupefying or wholesome substance or due to certain mental unsoundness wherein she is unable to understand the act to which she gives her consent.</a:t>
            </a:r>
            <a:endParaRPr lang="en-US" dirty="0"/>
          </a:p>
          <a:p>
            <a:pPr marL="0" indent="0" algn="just">
              <a:buNone/>
            </a:pPr>
            <a:endParaRPr lang="en-IN" sz="1800" dirty="0">
              <a:ea typeface="+mn-lt"/>
              <a:cs typeface="+mn-lt"/>
            </a:endParaRPr>
          </a:p>
          <a:p>
            <a:pPr algn="just"/>
            <a:endParaRPr lang="en-US" sz="1800" dirty="0">
              <a:ea typeface="+mn-lt"/>
              <a:cs typeface="+mn-lt"/>
            </a:endParaRPr>
          </a:p>
          <a:p>
            <a:endParaRPr lang="en-IN" dirty="0"/>
          </a:p>
        </p:txBody>
      </p:sp>
    </p:spTree>
    <p:extLst>
      <p:ext uri="{BB962C8B-B14F-4D97-AF65-F5344CB8AC3E}">
        <p14:creationId xmlns:p14="http://schemas.microsoft.com/office/powerpoint/2010/main" val="1263916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4631A-C1DE-4880-9D08-9F3946787D3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01D70C8-0CAB-4223-B6FD-9FA74B798247}"/>
              </a:ext>
            </a:extLst>
          </p:cNvPr>
          <p:cNvSpPr>
            <a:spLocks noGrp="1"/>
          </p:cNvSpPr>
          <p:nvPr>
            <p:ph idx="1"/>
          </p:nvPr>
        </p:nvSpPr>
        <p:spPr>
          <a:xfrm>
            <a:off x="2589212" y="1393794"/>
            <a:ext cx="8915400" cy="4517428"/>
          </a:xfrm>
        </p:spPr>
        <p:txBody>
          <a:bodyPr>
            <a:normAutofit/>
          </a:bodyPr>
          <a:lstStyle/>
          <a:p>
            <a:pPr algn="just">
              <a:buClr>
                <a:srgbClr val="ADBDB2"/>
              </a:buClr>
            </a:pPr>
            <a:r>
              <a:rPr lang="en-US" sz="1800" b="1" dirty="0">
                <a:ea typeface="+mn-lt"/>
                <a:cs typeface="+mn-lt"/>
              </a:rPr>
              <a:t>Outraging modesty: </a:t>
            </a:r>
            <a:r>
              <a:rPr lang="en-US" sz="1800" dirty="0">
                <a:ea typeface="+mn-lt"/>
                <a:cs typeface="+mn-lt"/>
              </a:rPr>
              <a:t>If a man assaults or uses criminal force on any woman with the intention of outraging her modesty or knowing that it is likely to outrage her modesty</a:t>
            </a:r>
          </a:p>
          <a:p>
            <a:pPr algn="just">
              <a:buClr>
                <a:srgbClr val="ADBDB2"/>
              </a:buClr>
            </a:pPr>
            <a:r>
              <a:rPr lang="en-US" dirty="0">
                <a:ea typeface="+mn-lt"/>
                <a:cs typeface="+mn-lt"/>
              </a:rPr>
              <a:t>I</a:t>
            </a:r>
            <a:r>
              <a:rPr lang="en-US" sz="1800" dirty="0">
                <a:ea typeface="+mn-lt"/>
                <a:cs typeface="+mn-lt"/>
              </a:rPr>
              <a:t>f a man utters any word, sound, gesture, exhibits any object with the intention that it is heard or seen or intrudes the privacy of a woman</a:t>
            </a:r>
          </a:p>
          <a:p>
            <a:pPr marL="0" indent="0" algn="just">
              <a:buClr>
                <a:srgbClr val="ADBDB2"/>
              </a:buClr>
              <a:buNone/>
            </a:pPr>
            <a:endParaRPr lang="en-US" sz="1800" dirty="0"/>
          </a:p>
          <a:p>
            <a:pPr algn="just">
              <a:buClr>
                <a:srgbClr val="ADBDB2"/>
              </a:buClr>
            </a:pPr>
            <a:r>
              <a:rPr lang="en-US" sz="1800" b="1" dirty="0">
                <a:ea typeface="+mn-lt"/>
                <a:cs typeface="+mn-lt"/>
              </a:rPr>
              <a:t>Sexual Harassment: </a:t>
            </a:r>
            <a:r>
              <a:rPr lang="en-US" sz="1800" dirty="0">
                <a:ea typeface="+mn-lt"/>
                <a:cs typeface="+mn-lt"/>
              </a:rPr>
              <a:t>If a man makes physical contact and advances, demands or requests for sexual </a:t>
            </a:r>
            <a:r>
              <a:rPr lang="en-US" sz="1800" dirty="0" err="1">
                <a:ea typeface="+mn-lt"/>
                <a:cs typeface="+mn-lt"/>
              </a:rPr>
              <a:t>favours</a:t>
            </a:r>
            <a:r>
              <a:rPr lang="en-US" sz="1800" dirty="0">
                <a:ea typeface="+mn-lt"/>
                <a:cs typeface="+mn-lt"/>
              </a:rPr>
              <a:t>, shows pornography against the will of a woman or makes sexually </a:t>
            </a:r>
            <a:r>
              <a:rPr lang="en-US" sz="1800" dirty="0" err="1">
                <a:ea typeface="+mn-lt"/>
                <a:cs typeface="+mn-lt"/>
              </a:rPr>
              <a:t>coloured</a:t>
            </a:r>
            <a:r>
              <a:rPr lang="en-US" sz="1800" dirty="0">
                <a:ea typeface="+mn-lt"/>
                <a:cs typeface="+mn-lt"/>
              </a:rPr>
              <a:t> remarks</a:t>
            </a:r>
          </a:p>
          <a:p>
            <a:pPr marL="0" indent="0" algn="just">
              <a:buClr>
                <a:srgbClr val="ADBDB2"/>
              </a:buClr>
              <a:buNone/>
            </a:pPr>
            <a:endParaRPr lang="en-US" sz="1800" dirty="0">
              <a:ea typeface="+mn-lt"/>
              <a:cs typeface="+mn-lt"/>
            </a:endParaRPr>
          </a:p>
          <a:p>
            <a:pPr algn="just">
              <a:buClr>
                <a:srgbClr val="ADBDB2"/>
              </a:buClr>
            </a:pPr>
            <a:r>
              <a:rPr lang="en-US" sz="1800" b="1" dirty="0">
                <a:ea typeface="+mn-lt"/>
                <a:cs typeface="+mn-lt"/>
              </a:rPr>
              <a:t>Disrobing: </a:t>
            </a:r>
            <a:r>
              <a:rPr lang="en-US" sz="1800" dirty="0">
                <a:ea typeface="+mn-lt"/>
                <a:cs typeface="+mn-lt"/>
              </a:rPr>
              <a:t>If a man assaults or uses criminal force against a woman with the intention of disrobing her or compels her to be naked</a:t>
            </a:r>
          </a:p>
          <a:p>
            <a:endParaRPr lang="en-IN" dirty="0"/>
          </a:p>
        </p:txBody>
      </p:sp>
    </p:spTree>
    <p:extLst>
      <p:ext uri="{BB962C8B-B14F-4D97-AF65-F5344CB8AC3E}">
        <p14:creationId xmlns:p14="http://schemas.microsoft.com/office/powerpoint/2010/main" val="40103196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71D9E-C7A7-4175-B203-CEFE4BDACFD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515BA58-A9AF-41B5-8A58-AFFF8CBD0A15}"/>
              </a:ext>
            </a:extLst>
          </p:cNvPr>
          <p:cNvSpPr>
            <a:spLocks noGrp="1"/>
          </p:cNvSpPr>
          <p:nvPr>
            <p:ph idx="1"/>
          </p:nvPr>
        </p:nvSpPr>
        <p:spPr>
          <a:xfrm>
            <a:off x="2589212" y="1322773"/>
            <a:ext cx="8915400" cy="5007006"/>
          </a:xfrm>
        </p:spPr>
        <p:txBody>
          <a:bodyPr>
            <a:normAutofit/>
          </a:bodyPr>
          <a:lstStyle/>
          <a:p>
            <a:pPr algn="just">
              <a:buClr>
                <a:srgbClr val="ADBDB2"/>
              </a:buClr>
            </a:pPr>
            <a:r>
              <a:rPr lang="en-US" b="1" dirty="0">
                <a:ea typeface="+mn-lt"/>
                <a:cs typeface="+mn-lt"/>
              </a:rPr>
              <a:t>Voyeurism: </a:t>
            </a:r>
            <a:r>
              <a:rPr lang="en-US" dirty="0">
                <a:ea typeface="+mn-lt"/>
                <a:cs typeface="+mn-lt"/>
              </a:rPr>
              <a:t>If a man watches or captures the image of a woman in a private act or disseminates such an image, he shall be punished under this section. A private act includes an act where the victim does not expect to be observed by the man or any other person at his behest. If a woman has consented to the capture of the image but not to dissemination, still the dissemination will be punishable.</a:t>
            </a:r>
          </a:p>
          <a:p>
            <a:pPr marL="0" indent="0" algn="just">
              <a:buClr>
                <a:srgbClr val="ADBDB2"/>
              </a:buClr>
              <a:buNone/>
            </a:pPr>
            <a:endParaRPr lang="en-US" dirty="0">
              <a:ea typeface="+mn-lt"/>
              <a:cs typeface="+mn-lt"/>
            </a:endParaRPr>
          </a:p>
          <a:p>
            <a:pPr>
              <a:buClr>
                <a:srgbClr val="ADBDB2"/>
              </a:buClr>
            </a:pPr>
            <a:r>
              <a:rPr lang="en-US" b="1" dirty="0">
                <a:ea typeface="+mn-lt"/>
                <a:cs typeface="+mn-lt"/>
              </a:rPr>
              <a:t>Stalking: </a:t>
            </a:r>
            <a:r>
              <a:rPr lang="en-US" dirty="0">
                <a:ea typeface="+mn-lt"/>
                <a:cs typeface="+mn-lt"/>
              </a:rPr>
              <a:t>If a man follows or contacts a woman or attempts to do so despite a clear indication of disinterest by her, or monitors the use of internet, email or other electronic communication by her</a:t>
            </a:r>
          </a:p>
          <a:p>
            <a:pPr marL="0" indent="0">
              <a:buClr>
                <a:srgbClr val="ADBDB2"/>
              </a:buClr>
              <a:buNone/>
            </a:pPr>
            <a:endParaRPr lang="en-US" dirty="0">
              <a:ea typeface="+mn-lt"/>
              <a:cs typeface="+mn-lt"/>
            </a:endParaRPr>
          </a:p>
          <a:p>
            <a:pPr algn="just">
              <a:buClr>
                <a:srgbClr val="ADBDB2"/>
              </a:buClr>
            </a:pPr>
            <a:r>
              <a:rPr lang="en-US" b="1" dirty="0">
                <a:ea typeface="+mn-lt"/>
                <a:cs typeface="+mn-lt"/>
              </a:rPr>
              <a:t>Sexual intercourse by husband upon his wife during separation</a:t>
            </a:r>
            <a:r>
              <a:rPr lang="en-US" b="1" dirty="0"/>
              <a:t>:</a:t>
            </a:r>
            <a:r>
              <a:rPr lang="en-US" dirty="0"/>
              <a:t> I</a:t>
            </a:r>
            <a:r>
              <a:rPr lang="en-US" dirty="0">
                <a:ea typeface="+mn-lt"/>
                <a:cs typeface="+mn-lt"/>
              </a:rPr>
              <a:t>f a husband, living separately (with or without a decree of separation) from his wife has sexual intercourse with his wife, without her consent shall be punished with a stringent punishment.</a:t>
            </a:r>
          </a:p>
          <a:p>
            <a:pPr>
              <a:buClr>
                <a:srgbClr val="ADBDB2"/>
              </a:buClr>
            </a:pPr>
            <a:endParaRPr lang="en-US" dirty="0">
              <a:ea typeface="+mn-lt"/>
              <a:cs typeface="+mn-lt"/>
            </a:endParaRPr>
          </a:p>
          <a:p>
            <a:pPr>
              <a:buClr>
                <a:srgbClr val="ADBDB2"/>
              </a:buClr>
            </a:pPr>
            <a:endParaRPr lang="en-US" dirty="0"/>
          </a:p>
          <a:p>
            <a:endParaRPr lang="en-IN" dirty="0"/>
          </a:p>
        </p:txBody>
      </p:sp>
    </p:spTree>
    <p:extLst>
      <p:ext uri="{BB962C8B-B14F-4D97-AF65-F5344CB8AC3E}">
        <p14:creationId xmlns:p14="http://schemas.microsoft.com/office/powerpoint/2010/main" val="615642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1FB8F-98BD-4C7A-A764-7241D8F5D02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97DC108-600B-4036-A607-6206FE0465BF}"/>
              </a:ext>
            </a:extLst>
          </p:cNvPr>
          <p:cNvSpPr>
            <a:spLocks noGrp="1"/>
          </p:cNvSpPr>
          <p:nvPr>
            <p:ph idx="1"/>
          </p:nvPr>
        </p:nvSpPr>
        <p:spPr/>
        <p:txBody>
          <a:bodyPr>
            <a:normAutofit/>
          </a:bodyPr>
          <a:lstStyle/>
          <a:p>
            <a:pPr>
              <a:buClr>
                <a:srgbClr val="ADBDB2"/>
              </a:buClr>
            </a:pPr>
            <a:r>
              <a:rPr lang="en-US" dirty="0">
                <a:ea typeface="+mn-lt"/>
                <a:cs typeface="+mn-lt"/>
              </a:rPr>
              <a:t>Abetment and Attempt to commit the above offences is also punishable.</a:t>
            </a:r>
          </a:p>
          <a:p>
            <a:pPr marL="0" indent="0">
              <a:buClr>
                <a:srgbClr val="ADBDB2"/>
              </a:buClr>
              <a:buNone/>
            </a:pPr>
            <a:endParaRPr lang="en-US" dirty="0">
              <a:ea typeface="+mn-lt"/>
              <a:cs typeface="+mn-lt"/>
            </a:endParaRPr>
          </a:p>
          <a:p>
            <a:pPr algn="just">
              <a:buClr>
                <a:srgbClr val="ADBDB2"/>
              </a:buClr>
            </a:pPr>
            <a:r>
              <a:rPr lang="en-US" b="1" dirty="0">
                <a:ea typeface="+mn-lt"/>
                <a:cs typeface="+mn-lt"/>
              </a:rPr>
              <a:t>Confidentiality</a:t>
            </a:r>
            <a:r>
              <a:rPr lang="en-US" b="1" dirty="0"/>
              <a:t>:</a:t>
            </a:r>
            <a:r>
              <a:rPr lang="en-US" dirty="0"/>
              <a:t> </a:t>
            </a:r>
            <a:r>
              <a:rPr lang="en-US" dirty="0">
                <a:ea typeface="+mn-lt"/>
                <a:cs typeface="+mn-lt"/>
              </a:rPr>
              <a:t>No person can print or publish any matter in relation to these proceedings except with prior permission of the Court.</a:t>
            </a:r>
            <a:endParaRPr lang="en-US" dirty="0"/>
          </a:p>
          <a:p>
            <a:pPr marL="0" indent="0">
              <a:buClr>
                <a:srgbClr val="ADBDB2"/>
              </a:buClr>
              <a:buNone/>
            </a:pPr>
            <a:endParaRPr lang="en-US" dirty="0">
              <a:ea typeface="+mn-lt"/>
              <a:cs typeface="+mn-lt"/>
            </a:endParaRPr>
          </a:p>
          <a:p>
            <a:pPr>
              <a:buClr>
                <a:srgbClr val="ADBDB2"/>
              </a:buClr>
            </a:pPr>
            <a:r>
              <a:rPr lang="en-US" b="1" dirty="0"/>
              <a:t>Marital rape not </a:t>
            </a:r>
            <a:r>
              <a:rPr lang="en-US" b="1" dirty="0" err="1"/>
              <a:t>recognised</a:t>
            </a:r>
            <a:r>
              <a:rPr lang="en-US" b="1" dirty="0"/>
              <a:t>: </a:t>
            </a:r>
            <a:r>
              <a:rPr lang="en-US" dirty="0"/>
              <a:t>Still comes within the definition of cruelty under S. 498-A, IPC and DV Act</a:t>
            </a:r>
          </a:p>
          <a:p>
            <a:endParaRPr lang="en-IN" dirty="0"/>
          </a:p>
        </p:txBody>
      </p:sp>
    </p:spTree>
    <p:extLst>
      <p:ext uri="{BB962C8B-B14F-4D97-AF65-F5344CB8AC3E}">
        <p14:creationId xmlns:p14="http://schemas.microsoft.com/office/powerpoint/2010/main" val="249266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4C6C4-0AA9-4006-B5DF-A5FAF199E677}"/>
              </a:ext>
            </a:extLst>
          </p:cNvPr>
          <p:cNvSpPr>
            <a:spLocks noGrp="1"/>
          </p:cNvSpPr>
          <p:nvPr>
            <p:ph type="title"/>
          </p:nvPr>
        </p:nvSpPr>
        <p:spPr/>
        <p:txBody>
          <a:bodyPr/>
          <a:lstStyle/>
          <a:p>
            <a:pPr algn="ctr"/>
            <a:r>
              <a:rPr lang="en-IN" dirty="0"/>
              <a:t>Cruelty (Section 498-A)</a:t>
            </a:r>
          </a:p>
        </p:txBody>
      </p:sp>
      <p:sp>
        <p:nvSpPr>
          <p:cNvPr id="3" name="Content Placeholder 2">
            <a:extLst>
              <a:ext uri="{FF2B5EF4-FFF2-40B4-BE49-F238E27FC236}">
                <a16:creationId xmlns:a16="http://schemas.microsoft.com/office/drawing/2014/main" id="{3BE28233-8827-4C80-A4B4-5FDBD58759DF}"/>
              </a:ext>
            </a:extLst>
          </p:cNvPr>
          <p:cNvSpPr>
            <a:spLocks noGrp="1"/>
          </p:cNvSpPr>
          <p:nvPr>
            <p:ph idx="1"/>
          </p:nvPr>
        </p:nvSpPr>
        <p:spPr/>
        <p:txBody>
          <a:bodyPr>
            <a:normAutofit/>
          </a:bodyPr>
          <a:lstStyle/>
          <a:p>
            <a:pPr algn="just"/>
            <a:r>
              <a:rPr lang="en-IN" b="1" dirty="0"/>
              <a:t>Husband or relative of husband of a woman subjecting her to cruelty:</a:t>
            </a:r>
            <a:r>
              <a:rPr lang="en-IN" dirty="0"/>
              <a:t> When the husband or the relative of the husband of a woman, subjects such woman to cruelty </a:t>
            </a:r>
          </a:p>
          <a:p>
            <a:pPr algn="just"/>
            <a:r>
              <a:rPr lang="en-IN" dirty="0"/>
              <a:t>Cruelty means—</a:t>
            </a:r>
          </a:p>
          <a:p>
            <a:pPr algn="just">
              <a:buFont typeface="Wingdings" panose="05000000000000000000" pitchFamily="2" charset="2"/>
              <a:buChar char="q"/>
            </a:pPr>
            <a:r>
              <a:rPr lang="en-IN" dirty="0"/>
              <a:t>Anything done wilfully that is likely to drive a woman to commit suicide</a:t>
            </a:r>
          </a:p>
          <a:p>
            <a:pPr algn="just">
              <a:buFont typeface="Wingdings" panose="05000000000000000000" pitchFamily="2" charset="2"/>
              <a:buChar char="q"/>
            </a:pPr>
            <a:r>
              <a:rPr lang="en-IN" dirty="0"/>
              <a:t>Grave injury or danger to her life, limb or health (can be physical or mental)</a:t>
            </a:r>
          </a:p>
          <a:p>
            <a:pPr algn="just">
              <a:buFont typeface="Wingdings" panose="05000000000000000000" pitchFamily="2" charset="2"/>
              <a:buChar char="q"/>
            </a:pPr>
            <a:r>
              <a:rPr lang="en-IN" dirty="0"/>
              <a:t>harassment with the intention of forcing her or any person related to her to meet any unlawful demand for any property or valuable security or if she or any person fails to meet the demand.</a:t>
            </a:r>
          </a:p>
        </p:txBody>
      </p:sp>
    </p:spTree>
    <p:extLst>
      <p:ext uri="{BB962C8B-B14F-4D97-AF65-F5344CB8AC3E}">
        <p14:creationId xmlns:p14="http://schemas.microsoft.com/office/powerpoint/2010/main" val="42017078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B99B1-100B-47EE-AB14-9F00CA70C1F3}"/>
              </a:ext>
            </a:extLst>
          </p:cNvPr>
          <p:cNvSpPr>
            <a:spLocks noGrp="1"/>
          </p:cNvSpPr>
          <p:nvPr>
            <p:ph type="title"/>
          </p:nvPr>
        </p:nvSpPr>
        <p:spPr/>
        <p:txBody>
          <a:bodyPr>
            <a:normAutofit fontScale="90000"/>
          </a:bodyPr>
          <a:lstStyle/>
          <a:p>
            <a:br>
              <a:rPr lang="en-IN" dirty="0"/>
            </a:br>
            <a:br>
              <a:rPr lang="en-IN" dirty="0"/>
            </a:br>
            <a:r>
              <a:rPr lang="en-IN" dirty="0"/>
              <a:t>WHAT TO DO</a:t>
            </a:r>
          </a:p>
        </p:txBody>
      </p:sp>
      <p:sp>
        <p:nvSpPr>
          <p:cNvPr id="3" name="Text Placeholder 2">
            <a:extLst>
              <a:ext uri="{FF2B5EF4-FFF2-40B4-BE49-F238E27FC236}">
                <a16:creationId xmlns:a16="http://schemas.microsoft.com/office/drawing/2014/main" id="{9D26E1A8-4C7B-478F-96F6-243E30C830C0}"/>
              </a:ext>
            </a:extLst>
          </p:cNvPr>
          <p:cNvSpPr>
            <a:spLocks noGrp="1"/>
          </p:cNvSpPr>
          <p:nvPr>
            <p:ph type="body" idx="1"/>
          </p:nvPr>
        </p:nvSpPr>
        <p:spPr/>
        <p:txBody>
          <a:bodyPr/>
          <a:lstStyle/>
          <a:p>
            <a:endParaRPr lang="en-IN"/>
          </a:p>
        </p:txBody>
      </p:sp>
    </p:spTree>
    <p:extLst>
      <p:ext uri="{BB962C8B-B14F-4D97-AF65-F5344CB8AC3E}">
        <p14:creationId xmlns:p14="http://schemas.microsoft.com/office/powerpoint/2010/main" val="4248824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3B464-D6C2-4BBC-A916-52C80F178F8B}"/>
              </a:ext>
            </a:extLst>
          </p:cNvPr>
          <p:cNvSpPr>
            <a:spLocks noGrp="1"/>
          </p:cNvSpPr>
          <p:nvPr>
            <p:ph type="title"/>
          </p:nvPr>
        </p:nvSpPr>
        <p:spPr/>
        <p:txBody>
          <a:bodyPr/>
          <a:lstStyle/>
          <a:p>
            <a:r>
              <a:rPr lang="en-IN" dirty="0"/>
              <a:t>WHAT IS VIOLENCE?</a:t>
            </a:r>
          </a:p>
        </p:txBody>
      </p:sp>
      <p:sp>
        <p:nvSpPr>
          <p:cNvPr id="3" name="Text Placeholder 2">
            <a:extLst>
              <a:ext uri="{FF2B5EF4-FFF2-40B4-BE49-F238E27FC236}">
                <a16:creationId xmlns:a16="http://schemas.microsoft.com/office/drawing/2014/main" id="{F8C5D6F3-FBB3-47FE-984F-A242C1189911}"/>
              </a:ext>
            </a:extLst>
          </p:cNvPr>
          <p:cNvSpPr>
            <a:spLocks noGrp="1"/>
          </p:cNvSpPr>
          <p:nvPr>
            <p:ph type="body" idx="1"/>
          </p:nvPr>
        </p:nvSpPr>
        <p:spPr/>
        <p:txBody>
          <a:bodyPr/>
          <a:lstStyle/>
          <a:p>
            <a:endParaRPr lang="en-IN"/>
          </a:p>
        </p:txBody>
      </p:sp>
    </p:spTree>
    <p:extLst>
      <p:ext uri="{BB962C8B-B14F-4D97-AF65-F5344CB8AC3E}">
        <p14:creationId xmlns:p14="http://schemas.microsoft.com/office/powerpoint/2010/main" val="2473756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5A989-17F0-4CB8-A0A5-2EBD3AF3435D}"/>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6C7A8FC7-12F9-489E-B4C2-C717335D87E7}"/>
              </a:ext>
            </a:extLst>
          </p:cNvPr>
          <p:cNvSpPr>
            <a:spLocks noGrp="1"/>
          </p:cNvSpPr>
          <p:nvPr>
            <p:ph idx="1"/>
          </p:nvPr>
        </p:nvSpPr>
        <p:spPr/>
        <p:txBody>
          <a:bodyPr/>
          <a:lstStyle/>
          <a:p>
            <a:pPr algn="just"/>
            <a:r>
              <a:rPr lang="en-US" b="1" dirty="0">
                <a:ea typeface="+mn-lt"/>
                <a:cs typeface="+mn-lt"/>
              </a:rPr>
              <a:t>Cognizable offences: </a:t>
            </a:r>
            <a:r>
              <a:rPr lang="en-US" dirty="0">
                <a:ea typeface="+mn-lt"/>
                <a:cs typeface="+mn-lt"/>
              </a:rPr>
              <a:t>Police bound to register FIR and investigate. Can be registered from the hospital by survivor or any other person. Accurate words to be used to describe the incident.</a:t>
            </a:r>
            <a:endParaRPr lang="en-US" dirty="0"/>
          </a:p>
          <a:p>
            <a:pPr algn="just">
              <a:buClr>
                <a:srgbClr val="ADBDB2"/>
              </a:buClr>
            </a:pPr>
            <a:r>
              <a:rPr lang="en-US" b="1" dirty="0">
                <a:ea typeface="+mn-lt"/>
                <a:cs typeface="+mn-lt"/>
              </a:rPr>
              <a:t>Non-cognizable: </a:t>
            </a:r>
            <a:r>
              <a:rPr lang="en-US" dirty="0">
                <a:ea typeface="+mn-lt"/>
                <a:cs typeface="+mn-lt"/>
              </a:rPr>
              <a:t>Approach court and seek directions for the police to start the investigation. Simple assault etc. come within this category.</a:t>
            </a:r>
            <a:endParaRPr lang="en-US" dirty="0"/>
          </a:p>
          <a:p>
            <a:pPr algn="just">
              <a:buClr>
                <a:srgbClr val="ADBDB2"/>
              </a:buClr>
            </a:pPr>
            <a:r>
              <a:rPr lang="en-US" b="1" dirty="0">
                <a:ea typeface="+mn-lt"/>
                <a:cs typeface="+mn-lt"/>
              </a:rPr>
              <a:t>Utility of NC complaint: </a:t>
            </a:r>
            <a:r>
              <a:rPr lang="en-US" dirty="0">
                <a:ea typeface="+mn-lt"/>
                <a:cs typeface="+mn-lt"/>
              </a:rPr>
              <a:t>Record (proof) of violence</a:t>
            </a:r>
          </a:p>
          <a:p>
            <a:pPr algn="just">
              <a:buClr>
                <a:srgbClr val="ADBDB2"/>
              </a:buClr>
            </a:pPr>
            <a:r>
              <a:rPr lang="en-US" b="1" dirty="0">
                <a:ea typeface="+mn-lt"/>
                <a:cs typeface="+mn-lt"/>
              </a:rPr>
              <a:t>Non-compoundable offences</a:t>
            </a:r>
            <a:endParaRPr lang="en-IN" b="1" dirty="0"/>
          </a:p>
        </p:txBody>
      </p:sp>
    </p:spTree>
    <p:extLst>
      <p:ext uri="{BB962C8B-B14F-4D97-AF65-F5344CB8AC3E}">
        <p14:creationId xmlns:p14="http://schemas.microsoft.com/office/powerpoint/2010/main" val="577023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922A9-479E-41C2-AA12-FE54B81D443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A42E816-CE9D-4E97-840B-510C06470613}"/>
              </a:ext>
            </a:extLst>
          </p:cNvPr>
          <p:cNvSpPr>
            <a:spLocks noGrp="1"/>
          </p:cNvSpPr>
          <p:nvPr>
            <p:ph idx="1"/>
          </p:nvPr>
        </p:nvSpPr>
        <p:spPr/>
        <p:txBody>
          <a:bodyPr/>
          <a:lstStyle/>
          <a:p>
            <a:pPr algn="just"/>
            <a:r>
              <a:rPr lang="en-US" dirty="0">
                <a:ea typeface="+mn-lt"/>
                <a:cs typeface="+mn-lt"/>
              </a:rPr>
              <a:t>Scheme for financial assistance and other support to Rape Victims: Scheme of National Legal Services Authority for compensation to rape survivors. </a:t>
            </a:r>
          </a:p>
          <a:p>
            <a:pPr algn="just">
              <a:buClr>
                <a:srgbClr val="ADBDB2"/>
              </a:buClr>
            </a:pPr>
            <a:r>
              <a:rPr lang="en-US" dirty="0">
                <a:ea typeface="+mn-lt"/>
                <a:cs typeface="+mn-lt"/>
              </a:rPr>
              <a:t>Support to Victims during Investigation and Trial: Legal aid. With recent amendments, a government official from Women &amp; Child Development Dept. Or an NGO can be designated as a support person to help the victim during the procedures of investigation and trial.</a:t>
            </a:r>
            <a:endParaRPr lang="en-US" dirty="0"/>
          </a:p>
          <a:p>
            <a:endParaRPr lang="en-IN" dirty="0"/>
          </a:p>
        </p:txBody>
      </p:sp>
    </p:spTree>
    <p:extLst>
      <p:ext uri="{BB962C8B-B14F-4D97-AF65-F5344CB8AC3E}">
        <p14:creationId xmlns:p14="http://schemas.microsoft.com/office/powerpoint/2010/main" val="3911447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8010A-C24E-4791-B658-A2EBD8F359CC}"/>
              </a:ext>
            </a:extLst>
          </p:cNvPr>
          <p:cNvSpPr>
            <a:spLocks noGrp="1"/>
          </p:cNvSpPr>
          <p:nvPr>
            <p:ph type="title"/>
          </p:nvPr>
        </p:nvSpPr>
        <p:spPr/>
        <p:txBody>
          <a:bodyPr/>
          <a:lstStyle/>
          <a:p>
            <a:r>
              <a:rPr lang="en-IN" dirty="0"/>
              <a:t>The Protection of Women from Domestic Violence Act, 2005</a:t>
            </a:r>
          </a:p>
        </p:txBody>
      </p:sp>
      <p:sp>
        <p:nvSpPr>
          <p:cNvPr id="3" name="Text Placeholder 2">
            <a:extLst>
              <a:ext uri="{FF2B5EF4-FFF2-40B4-BE49-F238E27FC236}">
                <a16:creationId xmlns:a16="http://schemas.microsoft.com/office/drawing/2014/main" id="{7C162236-F0EA-45BC-8A90-87053426620F}"/>
              </a:ext>
            </a:extLst>
          </p:cNvPr>
          <p:cNvSpPr>
            <a:spLocks noGrp="1"/>
          </p:cNvSpPr>
          <p:nvPr>
            <p:ph type="body" idx="1"/>
          </p:nvPr>
        </p:nvSpPr>
        <p:spPr/>
        <p:txBody>
          <a:bodyPr/>
          <a:lstStyle/>
          <a:p>
            <a:endParaRPr lang="en-IN"/>
          </a:p>
        </p:txBody>
      </p:sp>
    </p:spTree>
    <p:extLst>
      <p:ext uri="{BB962C8B-B14F-4D97-AF65-F5344CB8AC3E}">
        <p14:creationId xmlns:p14="http://schemas.microsoft.com/office/powerpoint/2010/main" val="342253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D9ACE-9D35-44E2-89FB-33F2D1C69961}"/>
              </a:ext>
            </a:extLst>
          </p:cNvPr>
          <p:cNvSpPr>
            <a:spLocks noGrp="1"/>
          </p:cNvSpPr>
          <p:nvPr>
            <p:ph type="title"/>
          </p:nvPr>
        </p:nvSpPr>
        <p:spPr/>
        <p:txBody>
          <a:bodyPr/>
          <a:lstStyle/>
          <a:p>
            <a:br>
              <a:rPr lang="en-IN" dirty="0"/>
            </a:br>
            <a:r>
              <a:rPr lang="en-IN" dirty="0"/>
              <a:t>Who can claim?</a:t>
            </a:r>
          </a:p>
        </p:txBody>
      </p:sp>
      <p:sp>
        <p:nvSpPr>
          <p:cNvPr id="3" name="Content Placeholder 2">
            <a:extLst>
              <a:ext uri="{FF2B5EF4-FFF2-40B4-BE49-F238E27FC236}">
                <a16:creationId xmlns:a16="http://schemas.microsoft.com/office/drawing/2014/main" id="{48FBB3E5-EE96-44A6-AF8C-35B3B0DF7CF5}"/>
              </a:ext>
            </a:extLst>
          </p:cNvPr>
          <p:cNvSpPr>
            <a:spLocks noGrp="1"/>
          </p:cNvSpPr>
          <p:nvPr>
            <p:ph idx="1"/>
          </p:nvPr>
        </p:nvSpPr>
        <p:spPr/>
        <p:txBody>
          <a:bodyPr>
            <a:normAutofit/>
          </a:bodyPr>
          <a:lstStyle/>
          <a:p>
            <a:pPr algn="just"/>
            <a:r>
              <a:rPr lang="en-US" dirty="0">
                <a:ea typeface="+mn-lt"/>
                <a:cs typeface="+mn-lt"/>
              </a:rPr>
              <a:t>A woman in a domestic relationship with the person committing violence (domestic relationship is when they live or at any point lived together in a shared household when they are related by consanguinity, marriage, or through a relationship in the nature of marriage, adoption or are family members living together as a joint family)</a:t>
            </a:r>
            <a:endParaRPr lang="en-US" dirty="0"/>
          </a:p>
          <a:p>
            <a:endParaRPr lang="en-IN" dirty="0"/>
          </a:p>
        </p:txBody>
      </p:sp>
    </p:spTree>
    <p:extLst>
      <p:ext uri="{BB962C8B-B14F-4D97-AF65-F5344CB8AC3E}">
        <p14:creationId xmlns:p14="http://schemas.microsoft.com/office/powerpoint/2010/main" val="34023232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F999B-E7CD-4644-A49E-C7BAE41D7CAA}"/>
              </a:ext>
            </a:extLst>
          </p:cNvPr>
          <p:cNvSpPr>
            <a:spLocks noGrp="1"/>
          </p:cNvSpPr>
          <p:nvPr>
            <p:ph type="title"/>
          </p:nvPr>
        </p:nvSpPr>
        <p:spPr/>
        <p:txBody>
          <a:bodyPr/>
          <a:lstStyle/>
          <a:p>
            <a:r>
              <a:rPr lang="en-IN" dirty="0"/>
              <a:t>Definition of domestic violence under the DV Act, 2005</a:t>
            </a:r>
          </a:p>
        </p:txBody>
      </p:sp>
      <p:sp>
        <p:nvSpPr>
          <p:cNvPr id="3" name="Content Placeholder 2">
            <a:extLst>
              <a:ext uri="{FF2B5EF4-FFF2-40B4-BE49-F238E27FC236}">
                <a16:creationId xmlns:a16="http://schemas.microsoft.com/office/drawing/2014/main" id="{6E6E7D2E-8C09-45D6-B0C1-1C352D41795C}"/>
              </a:ext>
            </a:extLst>
          </p:cNvPr>
          <p:cNvSpPr>
            <a:spLocks noGrp="1"/>
          </p:cNvSpPr>
          <p:nvPr>
            <p:ph idx="1"/>
          </p:nvPr>
        </p:nvSpPr>
        <p:spPr>
          <a:xfrm>
            <a:off x="2494625" y="2133599"/>
            <a:ext cx="9277165" cy="4444753"/>
          </a:xfrm>
        </p:spPr>
        <p:txBody>
          <a:bodyPr>
            <a:normAutofit/>
          </a:bodyPr>
          <a:lstStyle/>
          <a:p>
            <a:pPr algn="l"/>
            <a:r>
              <a:rPr lang="en-IN" sz="2500" dirty="0">
                <a:solidFill>
                  <a:srgbClr val="000000"/>
                </a:solidFill>
              </a:rPr>
              <a:t>A</a:t>
            </a:r>
            <a:r>
              <a:rPr lang="en-IN" sz="2500" b="0" i="0" dirty="0">
                <a:solidFill>
                  <a:srgbClr val="000000"/>
                </a:solidFill>
                <a:effectLst/>
              </a:rPr>
              <a:t>ct, omission or conduct—</a:t>
            </a:r>
            <a:endParaRPr lang="en-IN" sz="2500" dirty="0">
              <a:solidFill>
                <a:srgbClr val="1100CC"/>
              </a:solidFill>
            </a:endParaRPr>
          </a:p>
          <a:p>
            <a:pPr marL="0" indent="0" algn="just">
              <a:buNone/>
            </a:pPr>
            <a:endParaRPr lang="en-IN" sz="2500" b="0" i="0" dirty="0">
              <a:solidFill>
                <a:srgbClr val="1100CC"/>
              </a:solidFill>
              <a:effectLst/>
            </a:endParaRPr>
          </a:p>
          <a:p>
            <a:pPr marL="0" indent="0" algn="just">
              <a:buNone/>
            </a:pPr>
            <a:r>
              <a:rPr lang="en-IN" sz="2500" b="0" i="0" dirty="0">
                <a:solidFill>
                  <a:srgbClr val="000000"/>
                </a:solidFill>
                <a:effectLst/>
              </a:rPr>
              <a:t>Harms or injures or endangers the health, safety, life, limb or well‑being (mental or physical) or even if it tends to do so. </a:t>
            </a:r>
          </a:p>
          <a:p>
            <a:pPr marL="0" indent="0" algn="just">
              <a:buNone/>
            </a:pPr>
            <a:r>
              <a:rPr lang="en-IN" sz="2500" b="0" i="0" dirty="0">
                <a:solidFill>
                  <a:srgbClr val="000000"/>
                </a:solidFill>
                <a:effectLst/>
              </a:rPr>
              <a:t>It includes causing physical abuse, sexual abuse, verbal and emotional abuse and economic abuse</a:t>
            </a:r>
          </a:p>
          <a:p>
            <a:pPr algn="just"/>
            <a:endParaRPr lang="en-IN" sz="2500" b="0" i="0" dirty="0">
              <a:solidFill>
                <a:srgbClr val="000000"/>
              </a:solidFill>
              <a:effectLst/>
            </a:endParaRPr>
          </a:p>
          <a:p>
            <a:endParaRPr lang="en-IN" dirty="0"/>
          </a:p>
        </p:txBody>
      </p:sp>
    </p:spTree>
    <p:extLst>
      <p:ext uri="{BB962C8B-B14F-4D97-AF65-F5344CB8AC3E}">
        <p14:creationId xmlns:p14="http://schemas.microsoft.com/office/powerpoint/2010/main" val="10929731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A7AEA-865E-4860-A13E-FB49AFCC246F}"/>
              </a:ext>
            </a:extLst>
          </p:cNvPr>
          <p:cNvSpPr>
            <a:spLocks noGrp="1"/>
          </p:cNvSpPr>
          <p:nvPr>
            <p:ph type="title"/>
          </p:nvPr>
        </p:nvSpPr>
        <p:spPr/>
        <p:txBody>
          <a:bodyPr>
            <a:normAutofit/>
          </a:bodyPr>
          <a:lstStyle/>
          <a:p>
            <a:pPr algn="just"/>
            <a:r>
              <a:rPr lang="en-IN" dirty="0"/>
              <a:t>What is physical, sexual, verbal &amp; economic abuse?</a:t>
            </a:r>
          </a:p>
        </p:txBody>
      </p:sp>
      <p:sp>
        <p:nvSpPr>
          <p:cNvPr id="3" name="Text Placeholder 2">
            <a:extLst>
              <a:ext uri="{FF2B5EF4-FFF2-40B4-BE49-F238E27FC236}">
                <a16:creationId xmlns:a16="http://schemas.microsoft.com/office/drawing/2014/main" id="{1AB52626-9A8E-4219-8D14-EE4F0AED1CA5}"/>
              </a:ext>
            </a:extLst>
          </p:cNvPr>
          <p:cNvSpPr>
            <a:spLocks noGrp="1"/>
          </p:cNvSpPr>
          <p:nvPr>
            <p:ph type="body" idx="1"/>
          </p:nvPr>
        </p:nvSpPr>
        <p:spPr/>
        <p:txBody>
          <a:bodyPr/>
          <a:lstStyle/>
          <a:p>
            <a:endParaRPr lang="en-IN"/>
          </a:p>
        </p:txBody>
      </p:sp>
    </p:spTree>
    <p:extLst>
      <p:ext uri="{BB962C8B-B14F-4D97-AF65-F5344CB8AC3E}">
        <p14:creationId xmlns:p14="http://schemas.microsoft.com/office/powerpoint/2010/main" val="2842755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51275-2A9D-4087-8A1E-27DABDF7B30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D7C3930-27BF-4583-B09E-64667F704386}"/>
              </a:ext>
            </a:extLst>
          </p:cNvPr>
          <p:cNvSpPr>
            <a:spLocks noGrp="1"/>
          </p:cNvSpPr>
          <p:nvPr>
            <p:ph idx="1"/>
          </p:nvPr>
        </p:nvSpPr>
        <p:spPr>
          <a:xfrm>
            <a:off x="2299317" y="772356"/>
            <a:ext cx="9209008" cy="5814875"/>
          </a:xfrm>
        </p:spPr>
        <p:txBody>
          <a:bodyPr>
            <a:normAutofit fontScale="92500" lnSpcReduction="20000"/>
          </a:bodyPr>
          <a:lstStyle/>
          <a:p>
            <a:pPr marL="0" indent="0" algn="l">
              <a:buNone/>
            </a:pPr>
            <a:r>
              <a:rPr lang="en-IN" sz="1800" b="1" i="0" dirty="0">
                <a:solidFill>
                  <a:srgbClr val="1100CC"/>
                </a:solidFill>
                <a:effectLst/>
                <a:hlinkClick r:id="rId2"/>
              </a:rPr>
              <a:t>(</a:t>
            </a:r>
            <a:r>
              <a:rPr lang="en-IN" sz="1800" b="1" i="0" dirty="0" err="1">
                <a:solidFill>
                  <a:srgbClr val="1100CC"/>
                </a:solidFill>
                <a:effectLst/>
                <a:hlinkClick r:id="rId2"/>
              </a:rPr>
              <a:t>i</a:t>
            </a:r>
            <a:r>
              <a:rPr lang="en-IN" sz="1800" b="1" i="0" dirty="0">
                <a:solidFill>
                  <a:srgbClr val="1100CC"/>
                </a:solidFill>
                <a:effectLst/>
                <a:hlinkClick r:id="rId2"/>
              </a:rPr>
              <a:t>)</a:t>
            </a:r>
            <a:r>
              <a:rPr lang="en-IN" sz="1800" b="1" i="0" dirty="0">
                <a:solidFill>
                  <a:srgbClr val="000000"/>
                </a:solidFill>
                <a:effectLst/>
              </a:rPr>
              <a:t> “physical abuse” means any act or conduct which </a:t>
            </a:r>
            <a:r>
              <a:rPr lang="en-IN" b="1" dirty="0">
                <a:solidFill>
                  <a:srgbClr val="000000"/>
                </a:solidFill>
              </a:rPr>
              <a:t>can</a:t>
            </a:r>
            <a:r>
              <a:rPr lang="en-IN" sz="1800" b="1" i="0" dirty="0">
                <a:solidFill>
                  <a:srgbClr val="000000"/>
                </a:solidFill>
                <a:effectLst/>
              </a:rPr>
              <a:t> cause bodily pain, harm, or danger to life, limb, or health and includes assault, criminal intimidation and criminal force;</a:t>
            </a:r>
          </a:p>
          <a:p>
            <a:pPr marL="0" indent="0" algn="l">
              <a:buNone/>
            </a:pPr>
            <a:r>
              <a:rPr lang="en-IN" sz="1800" b="0" i="0" dirty="0">
                <a:solidFill>
                  <a:srgbClr val="1100CC"/>
                </a:solidFill>
                <a:effectLst/>
                <a:hlinkClick r:id="rId3"/>
              </a:rPr>
              <a:t>(ii)</a:t>
            </a:r>
            <a:r>
              <a:rPr lang="en-IN" sz="1800" b="0" i="0" dirty="0">
                <a:solidFill>
                  <a:srgbClr val="000000"/>
                </a:solidFill>
                <a:effectLst/>
              </a:rPr>
              <a:t> </a:t>
            </a:r>
            <a:r>
              <a:rPr lang="en-IN" sz="1800" b="1" i="0" dirty="0">
                <a:solidFill>
                  <a:srgbClr val="000000"/>
                </a:solidFill>
                <a:effectLst/>
              </a:rPr>
              <a:t>“sexual abuse” includes any conduct of a sexual nature that abuses, humiliates, degrades or otherwise violates the dignity of woman;</a:t>
            </a:r>
          </a:p>
          <a:p>
            <a:pPr marL="0" indent="0" algn="l">
              <a:buNone/>
            </a:pPr>
            <a:r>
              <a:rPr lang="en-IN" sz="1800" b="1" i="0" dirty="0">
                <a:solidFill>
                  <a:srgbClr val="1100CC"/>
                </a:solidFill>
                <a:effectLst/>
                <a:hlinkClick r:id="rId4"/>
              </a:rPr>
              <a:t>(iii)</a:t>
            </a:r>
            <a:r>
              <a:rPr lang="en-IN" sz="1800" b="1" i="0" dirty="0">
                <a:solidFill>
                  <a:srgbClr val="000000"/>
                </a:solidFill>
                <a:effectLst/>
              </a:rPr>
              <a:t> “verbal and emotional abuse” includes—</a:t>
            </a:r>
          </a:p>
          <a:p>
            <a:pPr marL="0" indent="0" algn="l">
              <a:buNone/>
            </a:pPr>
            <a:r>
              <a:rPr lang="en-IN" sz="1800" b="0" i="0" dirty="0">
                <a:solidFill>
                  <a:srgbClr val="1100CC"/>
                </a:solidFill>
                <a:effectLst/>
                <a:hlinkClick r:id="rId5"/>
              </a:rPr>
              <a:t>(a)</a:t>
            </a:r>
            <a:r>
              <a:rPr lang="en-IN" sz="1800" b="0" i="0" dirty="0">
                <a:solidFill>
                  <a:srgbClr val="000000"/>
                </a:solidFill>
                <a:effectLst/>
              </a:rPr>
              <a:t> insults, ridicule, humiliation, name calling and insults or ridicule specially with regard to not having a child or a male child; and</a:t>
            </a:r>
          </a:p>
          <a:p>
            <a:pPr marL="0" indent="0" algn="l">
              <a:buNone/>
            </a:pPr>
            <a:r>
              <a:rPr lang="en-IN" sz="1800" b="0" i="0" dirty="0">
                <a:solidFill>
                  <a:srgbClr val="1100CC"/>
                </a:solidFill>
                <a:effectLst/>
                <a:hlinkClick r:id="rId6"/>
              </a:rPr>
              <a:t>(b)</a:t>
            </a:r>
            <a:r>
              <a:rPr lang="en-IN" sz="1800" b="0" i="0" dirty="0">
                <a:solidFill>
                  <a:srgbClr val="000000"/>
                </a:solidFill>
                <a:effectLst/>
              </a:rPr>
              <a:t> repeated threats to cause physical pain to any person in whom the aggrieved person is interested.</a:t>
            </a:r>
          </a:p>
          <a:p>
            <a:pPr marL="0" indent="0" algn="l">
              <a:buNone/>
            </a:pPr>
            <a:r>
              <a:rPr lang="en-IN" sz="1800" b="1" i="0" dirty="0">
                <a:solidFill>
                  <a:srgbClr val="1100CC"/>
                </a:solidFill>
                <a:effectLst/>
                <a:hlinkClick r:id="rId7"/>
              </a:rPr>
              <a:t>(iv)</a:t>
            </a:r>
            <a:r>
              <a:rPr lang="en-IN" sz="1800" b="1" i="0" dirty="0">
                <a:solidFill>
                  <a:srgbClr val="000000"/>
                </a:solidFill>
                <a:effectLst/>
              </a:rPr>
              <a:t> “economic abuse” includes­—</a:t>
            </a:r>
          </a:p>
          <a:p>
            <a:pPr marL="0" indent="0" algn="just">
              <a:buNone/>
            </a:pPr>
            <a:r>
              <a:rPr lang="en-IN" sz="1800" b="0" i="0" dirty="0">
                <a:solidFill>
                  <a:srgbClr val="1100CC"/>
                </a:solidFill>
                <a:effectLst/>
                <a:hlinkClick r:id="rId8"/>
              </a:rPr>
              <a:t>(a)</a:t>
            </a:r>
            <a:r>
              <a:rPr lang="en-IN" sz="1800" b="0" i="0" dirty="0">
                <a:solidFill>
                  <a:srgbClr val="000000"/>
                </a:solidFill>
                <a:effectLst/>
              </a:rPr>
              <a:t> deprivation of all or any economic or financial resources to which the aggrieved person is entitled or which the person requires out of necessity. It will include her household necessities and that of her children, </a:t>
            </a:r>
            <a:r>
              <a:rPr lang="en-IN" sz="1800" b="0" i="0" dirty="0" err="1">
                <a:solidFill>
                  <a:srgbClr val="000000"/>
                </a:solidFill>
                <a:effectLst/>
              </a:rPr>
              <a:t>stridhan</a:t>
            </a:r>
            <a:r>
              <a:rPr lang="en-IN" sz="1800" b="0" i="0" dirty="0">
                <a:solidFill>
                  <a:srgbClr val="000000"/>
                </a:solidFill>
                <a:effectLst/>
              </a:rPr>
              <a:t>, property, payment of rental related to the shared household and maintenance;</a:t>
            </a:r>
          </a:p>
          <a:p>
            <a:pPr marL="0" indent="0" algn="just">
              <a:buNone/>
            </a:pPr>
            <a:r>
              <a:rPr lang="en-IN" sz="1800" b="0" i="0" dirty="0">
                <a:solidFill>
                  <a:srgbClr val="1100CC"/>
                </a:solidFill>
                <a:effectLst/>
                <a:hlinkClick r:id="rId9"/>
              </a:rPr>
              <a:t>(b)</a:t>
            </a:r>
            <a:r>
              <a:rPr lang="en-IN" sz="1800" b="0" i="0" dirty="0">
                <a:solidFill>
                  <a:srgbClr val="000000"/>
                </a:solidFill>
                <a:effectLst/>
              </a:rPr>
              <a:t> selling away her </a:t>
            </a:r>
            <a:r>
              <a:rPr lang="en-IN" sz="1800" b="0" i="0" dirty="0" err="1">
                <a:solidFill>
                  <a:srgbClr val="000000"/>
                </a:solidFill>
                <a:effectLst/>
              </a:rPr>
              <a:t>stridhan</a:t>
            </a:r>
            <a:r>
              <a:rPr lang="en-IN" sz="1800" b="0" i="0" dirty="0">
                <a:solidFill>
                  <a:srgbClr val="000000"/>
                </a:solidFill>
                <a:effectLst/>
              </a:rPr>
              <a:t> or any assets, movable or immovable property, shares etc. in which the woman has an interest or is entitled to use by virtue of the domestic relationship or which may be reasonably required by her or her children.</a:t>
            </a:r>
          </a:p>
          <a:p>
            <a:pPr marL="0" indent="0" algn="just">
              <a:buNone/>
            </a:pPr>
            <a:r>
              <a:rPr lang="en-IN" sz="1800" b="0" i="0" dirty="0">
                <a:solidFill>
                  <a:srgbClr val="1100CC"/>
                </a:solidFill>
                <a:effectLst/>
                <a:hlinkClick r:id="rId10"/>
              </a:rPr>
              <a:t>(c)</a:t>
            </a:r>
            <a:r>
              <a:rPr lang="en-IN" sz="1800" b="0" i="0" dirty="0">
                <a:solidFill>
                  <a:srgbClr val="000000"/>
                </a:solidFill>
                <a:effectLst/>
              </a:rPr>
              <a:t> prohibiting or restricting continued access to resources or facilities which the aggrieved person is entitled to use or enjoy by virtue of the domestic relationship. It includes access to the shared household.</a:t>
            </a:r>
            <a:endParaRPr lang="en-IN" dirty="0"/>
          </a:p>
        </p:txBody>
      </p:sp>
    </p:spTree>
    <p:extLst>
      <p:ext uri="{BB962C8B-B14F-4D97-AF65-F5344CB8AC3E}">
        <p14:creationId xmlns:p14="http://schemas.microsoft.com/office/powerpoint/2010/main" val="36355853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4575C-A678-4EEA-833B-4B9EFF92EFF3}"/>
              </a:ext>
            </a:extLst>
          </p:cNvPr>
          <p:cNvSpPr>
            <a:spLocks noGrp="1"/>
          </p:cNvSpPr>
          <p:nvPr>
            <p:ph type="title"/>
          </p:nvPr>
        </p:nvSpPr>
        <p:spPr/>
        <p:txBody>
          <a:bodyPr/>
          <a:lstStyle/>
          <a:p>
            <a:br>
              <a:rPr lang="en-IN" dirty="0"/>
            </a:br>
            <a:r>
              <a:rPr lang="en-IN" dirty="0"/>
              <a:t>Domestic violence also includes:</a:t>
            </a:r>
          </a:p>
        </p:txBody>
      </p:sp>
      <p:sp>
        <p:nvSpPr>
          <p:cNvPr id="3" name="Content Placeholder 2">
            <a:extLst>
              <a:ext uri="{FF2B5EF4-FFF2-40B4-BE49-F238E27FC236}">
                <a16:creationId xmlns:a16="http://schemas.microsoft.com/office/drawing/2014/main" id="{25774E24-0063-4347-A623-58C88AED1E4B}"/>
              </a:ext>
            </a:extLst>
          </p:cNvPr>
          <p:cNvSpPr>
            <a:spLocks noGrp="1"/>
          </p:cNvSpPr>
          <p:nvPr>
            <p:ph idx="1"/>
          </p:nvPr>
        </p:nvSpPr>
        <p:spPr>
          <a:xfrm>
            <a:off x="2589212" y="2530136"/>
            <a:ext cx="8915400" cy="3941684"/>
          </a:xfrm>
        </p:spPr>
        <p:txBody>
          <a:bodyPr>
            <a:normAutofit/>
          </a:bodyPr>
          <a:lstStyle/>
          <a:p>
            <a:r>
              <a:rPr lang="en-IN" sz="1800" b="0" i="0" dirty="0">
                <a:solidFill>
                  <a:srgbClr val="000000"/>
                </a:solidFill>
                <a:effectLst/>
              </a:rPr>
              <a:t>harassing, harming, injuring or endangering in order to force a woman or any other person related to her to meet any unlawful demand for any dowry or other property or valuable security</a:t>
            </a:r>
            <a:endParaRPr lang="en-IN" dirty="0">
              <a:solidFill>
                <a:srgbClr val="1100CC"/>
              </a:solidFill>
            </a:endParaRPr>
          </a:p>
          <a:p>
            <a:pPr algn="l"/>
            <a:r>
              <a:rPr lang="en-IN" sz="1800" b="0" i="0" dirty="0">
                <a:solidFill>
                  <a:srgbClr val="1100CC"/>
                </a:solidFill>
                <a:effectLst/>
              </a:rPr>
              <a:t>Even if </a:t>
            </a:r>
            <a:r>
              <a:rPr lang="en-IN" dirty="0">
                <a:solidFill>
                  <a:srgbClr val="1100CC"/>
                </a:solidFill>
              </a:rPr>
              <a:t>she feels threatened</a:t>
            </a:r>
            <a:endParaRPr lang="en-IN" sz="1800" b="0" i="0" dirty="0">
              <a:solidFill>
                <a:srgbClr val="000000"/>
              </a:solidFill>
              <a:effectLst/>
            </a:endParaRPr>
          </a:p>
          <a:p>
            <a:pPr algn="just"/>
            <a:r>
              <a:rPr lang="en-IN" dirty="0">
                <a:solidFill>
                  <a:srgbClr val="000000"/>
                </a:solidFill>
              </a:rPr>
              <a:t>O</a:t>
            </a:r>
            <a:r>
              <a:rPr lang="en-IN" sz="1800" b="0" i="0" dirty="0">
                <a:solidFill>
                  <a:srgbClr val="000000"/>
                </a:solidFill>
                <a:effectLst/>
              </a:rPr>
              <a:t>therwise injuring or causing harm, whether physical or mental, to the woman. </a:t>
            </a:r>
          </a:p>
        </p:txBody>
      </p:sp>
    </p:spTree>
    <p:extLst>
      <p:ext uri="{BB962C8B-B14F-4D97-AF65-F5344CB8AC3E}">
        <p14:creationId xmlns:p14="http://schemas.microsoft.com/office/powerpoint/2010/main" val="34793757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23241-BA48-418B-8AF5-8BA5359FB49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A7B0097-6B3F-4F82-BBE1-C853935100A0}"/>
              </a:ext>
            </a:extLst>
          </p:cNvPr>
          <p:cNvSpPr>
            <a:spLocks noGrp="1"/>
          </p:cNvSpPr>
          <p:nvPr>
            <p:ph idx="1"/>
          </p:nvPr>
        </p:nvSpPr>
        <p:spPr/>
        <p:txBody>
          <a:bodyPr/>
          <a:lstStyle/>
          <a:p>
            <a:pPr algn="just">
              <a:buClr>
                <a:srgbClr val="ADBDB2"/>
              </a:buClr>
            </a:pPr>
            <a:r>
              <a:rPr lang="en-US" b="1" dirty="0">
                <a:ea typeface="+mn-lt"/>
                <a:cs typeface="+mn-lt"/>
              </a:rPr>
              <a:t>Order of protection:</a:t>
            </a:r>
            <a:r>
              <a:rPr lang="en-US" dirty="0">
                <a:ea typeface="+mn-lt"/>
                <a:cs typeface="+mn-lt"/>
              </a:rPr>
              <a:t> Restraining the husband and his family members from committing violence or  from coming anywhere near her.</a:t>
            </a:r>
          </a:p>
          <a:p>
            <a:pPr algn="just">
              <a:buClr>
                <a:srgbClr val="ADBDB2"/>
              </a:buClr>
            </a:pPr>
            <a:r>
              <a:rPr lang="en-US" b="1" dirty="0">
                <a:ea typeface="+mn-lt"/>
                <a:cs typeface="+mn-lt"/>
              </a:rPr>
              <a:t>Live in the same house: </a:t>
            </a:r>
            <a:r>
              <a:rPr lang="en-US" dirty="0">
                <a:ea typeface="+mn-lt"/>
                <a:cs typeface="+mn-lt"/>
              </a:rPr>
              <a:t>A woman cannot be thrown out of the house by husband or in-laws or father.</a:t>
            </a:r>
          </a:p>
          <a:p>
            <a:pPr algn="just">
              <a:buClr>
                <a:srgbClr val="ADBDB2"/>
              </a:buClr>
            </a:pPr>
            <a:r>
              <a:rPr lang="en-US" b="1" dirty="0">
                <a:ea typeface="+mn-lt"/>
                <a:cs typeface="+mn-lt"/>
              </a:rPr>
              <a:t>Maintenance</a:t>
            </a:r>
            <a:endParaRPr lang="en-US" b="1" dirty="0"/>
          </a:p>
          <a:p>
            <a:pPr algn="just">
              <a:buClr>
                <a:srgbClr val="ADBDB2"/>
              </a:buClr>
            </a:pPr>
            <a:r>
              <a:rPr lang="en-US" b="1" dirty="0">
                <a:ea typeface="+mn-lt"/>
                <a:cs typeface="+mn-lt"/>
              </a:rPr>
              <a:t>Custody</a:t>
            </a:r>
            <a:endParaRPr lang="en-US" b="1" dirty="0"/>
          </a:p>
          <a:p>
            <a:pPr algn="just">
              <a:buClr>
                <a:srgbClr val="ADBDB2"/>
              </a:buClr>
            </a:pPr>
            <a:r>
              <a:rPr lang="en-US" b="1" dirty="0">
                <a:ea typeface="+mn-lt"/>
                <a:cs typeface="+mn-lt"/>
              </a:rPr>
              <a:t>Compensation: </a:t>
            </a:r>
            <a:r>
              <a:rPr lang="en-US" dirty="0">
                <a:ea typeface="+mn-lt"/>
                <a:cs typeface="+mn-lt"/>
              </a:rPr>
              <a:t>For any harm or injury caused due to domestic violence </a:t>
            </a:r>
          </a:p>
          <a:p>
            <a:pPr algn="just">
              <a:buClr>
                <a:srgbClr val="ADBDB2"/>
              </a:buClr>
            </a:pPr>
            <a:r>
              <a:rPr lang="en-US" b="1" dirty="0" err="1">
                <a:ea typeface="+mn-lt"/>
                <a:cs typeface="+mn-lt"/>
              </a:rPr>
              <a:t>Stridhan</a:t>
            </a:r>
            <a:r>
              <a:rPr lang="en-US" b="1" dirty="0">
                <a:ea typeface="+mn-lt"/>
                <a:cs typeface="+mn-lt"/>
              </a:rPr>
              <a:t>:</a:t>
            </a:r>
            <a:r>
              <a:rPr lang="en-US" dirty="0">
                <a:ea typeface="+mn-lt"/>
                <a:cs typeface="+mn-lt"/>
              </a:rPr>
              <a:t> Right to her clothes, jewelry, money etc. that belongs to her. (+criminal breach of trust)</a:t>
            </a:r>
            <a:endParaRPr lang="en-US" dirty="0"/>
          </a:p>
        </p:txBody>
      </p:sp>
    </p:spTree>
    <p:extLst>
      <p:ext uri="{BB962C8B-B14F-4D97-AF65-F5344CB8AC3E}">
        <p14:creationId xmlns:p14="http://schemas.microsoft.com/office/powerpoint/2010/main" val="18778372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90216-8841-43EE-905B-5852C618EBC1}"/>
              </a:ext>
            </a:extLst>
          </p:cNvPr>
          <p:cNvSpPr>
            <a:spLocks noGrp="1"/>
          </p:cNvSpPr>
          <p:nvPr>
            <p:ph type="title"/>
          </p:nvPr>
        </p:nvSpPr>
        <p:spPr>
          <a:xfrm>
            <a:off x="2589212" y="2058749"/>
            <a:ext cx="8915399" cy="2744069"/>
          </a:xfrm>
        </p:spPr>
        <p:txBody>
          <a:bodyPr>
            <a:normAutofit fontScale="90000"/>
          </a:bodyPr>
          <a:lstStyle/>
          <a:p>
            <a:br>
              <a:rPr lang="en-US" dirty="0">
                <a:ea typeface="+mj-lt"/>
                <a:cs typeface="+mj-lt"/>
              </a:rPr>
            </a:br>
            <a:br>
              <a:rPr lang="en-US" dirty="0">
                <a:ea typeface="+mj-lt"/>
                <a:cs typeface="+mj-lt"/>
              </a:rPr>
            </a:br>
            <a:br>
              <a:rPr lang="en-US" dirty="0">
                <a:ea typeface="+mj-lt"/>
                <a:cs typeface="+mj-lt"/>
              </a:rPr>
            </a:br>
            <a:br>
              <a:rPr lang="en-US" dirty="0">
                <a:ea typeface="+mj-lt"/>
                <a:cs typeface="+mj-lt"/>
              </a:rPr>
            </a:br>
            <a:br>
              <a:rPr lang="en-US" dirty="0">
                <a:ea typeface="+mj-lt"/>
                <a:cs typeface="+mj-lt"/>
              </a:rPr>
            </a:br>
            <a:br>
              <a:rPr lang="en-US" dirty="0">
                <a:ea typeface="+mj-lt"/>
                <a:cs typeface="+mj-lt"/>
              </a:rPr>
            </a:br>
            <a:br>
              <a:rPr lang="en-US" dirty="0">
                <a:ea typeface="+mj-lt"/>
                <a:cs typeface="+mj-lt"/>
              </a:rPr>
            </a:br>
            <a:br>
              <a:rPr lang="en-US" dirty="0">
                <a:ea typeface="+mj-lt"/>
                <a:cs typeface="+mj-lt"/>
              </a:rPr>
            </a:br>
            <a:br>
              <a:rPr lang="en-US" dirty="0">
                <a:ea typeface="+mj-lt"/>
                <a:cs typeface="+mj-lt"/>
              </a:rPr>
            </a:br>
            <a:br>
              <a:rPr lang="en-US" dirty="0">
                <a:ea typeface="+mj-lt"/>
                <a:cs typeface="+mj-lt"/>
              </a:rPr>
            </a:br>
            <a:br>
              <a:rPr lang="en-US" dirty="0">
                <a:ea typeface="+mj-lt"/>
                <a:cs typeface="+mj-lt"/>
              </a:rPr>
            </a:br>
            <a:r>
              <a:rPr lang="en-US" dirty="0">
                <a:ea typeface="+mj-lt"/>
                <a:cs typeface="+mj-lt"/>
              </a:rPr>
              <a:t>The Protection of Women from Sexual Harassment at Workplace (Prevention, Prohibition and Redressal) Act, 2013</a:t>
            </a:r>
            <a:br>
              <a:rPr lang="en-US" dirty="0">
                <a:ea typeface="+mj-lt"/>
                <a:cs typeface="+mj-lt"/>
              </a:rPr>
            </a:br>
            <a:endParaRPr lang="en-IN" dirty="0"/>
          </a:p>
        </p:txBody>
      </p:sp>
      <p:sp>
        <p:nvSpPr>
          <p:cNvPr id="3" name="Text Placeholder 2">
            <a:extLst>
              <a:ext uri="{FF2B5EF4-FFF2-40B4-BE49-F238E27FC236}">
                <a16:creationId xmlns:a16="http://schemas.microsoft.com/office/drawing/2014/main" id="{7264871B-2E2C-4298-9A72-E2CD083B64F6}"/>
              </a:ext>
            </a:extLst>
          </p:cNvPr>
          <p:cNvSpPr>
            <a:spLocks noGrp="1"/>
          </p:cNvSpPr>
          <p:nvPr>
            <p:ph type="body" idx="1"/>
          </p:nvPr>
        </p:nvSpPr>
        <p:spPr/>
        <p:txBody>
          <a:bodyPr/>
          <a:lstStyle/>
          <a:p>
            <a:endParaRPr lang="en-IN"/>
          </a:p>
        </p:txBody>
      </p:sp>
    </p:spTree>
    <p:extLst>
      <p:ext uri="{BB962C8B-B14F-4D97-AF65-F5344CB8AC3E}">
        <p14:creationId xmlns:p14="http://schemas.microsoft.com/office/powerpoint/2010/main" val="3393317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78D2C-5DD8-4875-A52C-60E9652CF55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765A7C7-0F4B-4040-A3C0-05C45AAE41B0}"/>
              </a:ext>
            </a:extLst>
          </p:cNvPr>
          <p:cNvSpPr>
            <a:spLocks noGrp="1"/>
          </p:cNvSpPr>
          <p:nvPr>
            <p:ph idx="1"/>
          </p:nvPr>
        </p:nvSpPr>
        <p:spPr/>
        <p:txBody>
          <a:bodyPr/>
          <a:lstStyle/>
          <a:p>
            <a:r>
              <a:rPr lang="en-IN" dirty="0"/>
              <a:t>Behaviour intended to exert control and power over someone who can be a family member, household member (domestic help), intimate partners, colleagues or any other person, in private or in public.</a:t>
            </a:r>
          </a:p>
          <a:p>
            <a:r>
              <a:rPr lang="en-IN" dirty="0"/>
              <a:t>One feels violated, whether or not others can see or feel it.</a:t>
            </a:r>
          </a:p>
          <a:p>
            <a:r>
              <a:rPr lang="en-IN" dirty="0"/>
              <a:t>Once, a few times or several times.</a:t>
            </a:r>
          </a:p>
          <a:p>
            <a:r>
              <a:rPr lang="en-IN" dirty="0"/>
              <a:t>Can be in a subtle or structural form.  </a:t>
            </a:r>
          </a:p>
          <a:p>
            <a:r>
              <a:rPr lang="en-IN" dirty="0"/>
              <a:t>Language: “Violence against women”</a:t>
            </a:r>
          </a:p>
        </p:txBody>
      </p:sp>
    </p:spTree>
    <p:extLst>
      <p:ext uri="{BB962C8B-B14F-4D97-AF65-F5344CB8AC3E}">
        <p14:creationId xmlns:p14="http://schemas.microsoft.com/office/powerpoint/2010/main" val="12856193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F1A92-4E9F-4C57-9DE9-E2795F247546}"/>
              </a:ext>
            </a:extLst>
          </p:cNvPr>
          <p:cNvSpPr>
            <a:spLocks noGrp="1"/>
          </p:cNvSpPr>
          <p:nvPr>
            <p:ph type="title"/>
          </p:nvPr>
        </p:nvSpPr>
        <p:spPr/>
        <p:txBody>
          <a:bodyPr/>
          <a:lstStyle/>
          <a:p>
            <a:pPr algn="ctr"/>
            <a:br>
              <a:rPr lang="en-IN" dirty="0"/>
            </a:br>
            <a:r>
              <a:rPr lang="en-IN" dirty="0"/>
              <a:t>What is sexual harassment?</a:t>
            </a:r>
          </a:p>
        </p:txBody>
      </p:sp>
      <p:sp>
        <p:nvSpPr>
          <p:cNvPr id="3" name="Content Placeholder 2">
            <a:extLst>
              <a:ext uri="{FF2B5EF4-FFF2-40B4-BE49-F238E27FC236}">
                <a16:creationId xmlns:a16="http://schemas.microsoft.com/office/drawing/2014/main" id="{FAD086B9-906C-489A-8544-52EF8932F02E}"/>
              </a:ext>
            </a:extLst>
          </p:cNvPr>
          <p:cNvSpPr>
            <a:spLocks noGrp="1"/>
          </p:cNvSpPr>
          <p:nvPr>
            <p:ph idx="1"/>
          </p:nvPr>
        </p:nvSpPr>
        <p:spPr/>
        <p:txBody>
          <a:bodyPr/>
          <a:lstStyle/>
          <a:p>
            <a:pPr algn="just">
              <a:buClr>
                <a:srgbClr val="ADBDB2"/>
              </a:buClr>
            </a:pPr>
            <a:r>
              <a:rPr lang="en-US" dirty="0">
                <a:ea typeface="+mn-lt"/>
                <a:cs typeface="+mn-lt"/>
              </a:rPr>
              <a:t>Sexual harassment includes unwelcome sexually tinted </a:t>
            </a:r>
            <a:r>
              <a:rPr lang="en-US" dirty="0" err="1">
                <a:ea typeface="+mn-lt"/>
                <a:cs typeface="+mn-lt"/>
              </a:rPr>
              <a:t>behaviour</a:t>
            </a:r>
            <a:r>
              <a:rPr lang="en-US" dirty="0">
                <a:ea typeface="+mn-lt"/>
                <a:cs typeface="+mn-lt"/>
              </a:rPr>
              <a:t>, whether directly or by implication, such as </a:t>
            </a:r>
            <a:endParaRPr lang="en-US" dirty="0"/>
          </a:p>
          <a:p>
            <a:pPr algn="just">
              <a:buClr>
                <a:srgbClr val="ADBDB2"/>
              </a:buClr>
            </a:pPr>
            <a:r>
              <a:rPr lang="en-US" dirty="0">
                <a:ea typeface="+mn-lt"/>
                <a:cs typeface="+mn-lt"/>
              </a:rPr>
              <a:t>(</a:t>
            </a:r>
            <a:r>
              <a:rPr lang="en-US" dirty="0" err="1">
                <a:ea typeface="+mn-lt"/>
                <a:cs typeface="+mn-lt"/>
              </a:rPr>
              <a:t>i</a:t>
            </a:r>
            <a:r>
              <a:rPr lang="en-US" dirty="0">
                <a:ea typeface="+mn-lt"/>
                <a:cs typeface="+mn-lt"/>
              </a:rPr>
              <a:t>) physical contact and advances, </a:t>
            </a:r>
          </a:p>
          <a:p>
            <a:pPr algn="just">
              <a:buClr>
                <a:srgbClr val="ADBDB2"/>
              </a:buClr>
            </a:pPr>
            <a:r>
              <a:rPr lang="en-US" dirty="0">
                <a:ea typeface="+mn-lt"/>
                <a:cs typeface="+mn-lt"/>
              </a:rPr>
              <a:t>(ii) demand or request for sexual </a:t>
            </a:r>
            <a:r>
              <a:rPr lang="en-US" dirty="0" err="1">
                <a:ea typeface="+mn-lt"/>
                <a:cs typeface="+mn-lt"/>
              </a:rPr>
              <a:t>favours</a:t>
            </a:r>
            <a:r>
              <a:rPr lang="en-US" dirty="0">
                <a:ea typeface="+mn-lt"/>
                <a:cs typeface="+mn-lt"/>
              </a:rPr>
              <a:t>, </a:t>
            </a:r>
          </a:p>
          <a:p>
            <a:pPr algn="just">
              <a:buClr>
                <a:srgbClr val="ADBDB2"/>
              </a:buClr>
            </a:pPr>
            <a:r>
              <a:rPr lang="en-US" dirty="0">
                <a:ea typeface="+mn-lt"/>
                <a:cs typeface="+mn-lt"/>
              </a:rPr>
              <a:t>(iii) making sexually </a:t>
            </a:r>
            <a:r>
              <a:rPr lang="en-US" dirty="0" err="1">
                <a:ea typeface="+mn-lt"/>
                <a:cs typeface="+mn-lt"/>
              </a:rPr>
              <a:t>coloured</a:t>
            </a:r>
            <a:r>
              <a:rPr lang="en-US" dirty="0">
                <a:ea typeface="+mn-lt"/>
                <a:cs typeface="+mn-lt"/>
              </a:rPr>
              <a:t> remarks, </a:t>
            </a:r>
          </a:p>
          <a:p>
            <a:pPr algn="just">
              <a:buClr>
                <a:srgbClr val="ADBDB2"/>
              </a:buClr>
            </a:pPr>
            <a:r>
              <a:rPr lang="en-US" dirty="0">
                <a:ea typeface="+mn-lt"/>
                <a:cs typeface="+mn-lt"/>
              </a:rPr>
              <a:t>(iv) showing pornography, or </a:t>
            </a:r>
          </a:p>
          <a:p>
            <a:pPr algn="just">
              <a:buClr>
                <a:srgbClr val="ADBDB2"/>
              </a:buClr>
            </a:pPr>
            <a:r>
              <a:rPr lang="en-US" dirty="0">
                <a:ea typeface="+mn-lt"/>
                <a:cs typeface="+mn-lt"/>
              </a:rPr>
              <a:t>(v) any other unwelcome physical, verbal or non-verbal conduct of a sexual nature.</a:t>
            </a:r>
            <a:endParaRPr lang="en-US" dirty="0"/>
          </a:p>
          <a:p>
            <a:endParaRPr lang="en-IN" dirty="0"/>
          </a:p>
        </p:txBody>
      </p:sp>
    </p:spTree>
    <p:extLst>
      <p:ext uri="{BB962C8B-B14F-4D97-AF65-F5344CB8AC3E}">
        <p14:creationId xmlns:p14="http://schemas.microsoft.com/office/powerpoint/2010/main" val="20147612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C20AE-59FB-4567-A7B0-CD4B4A3EE014}"/>
              </a:ext>
            </a:extLst>
          </p:cNvPr>
          <p:cNvSpPr>
            <a:spLocks noGrp="1"/>
          </p:cNvSpPr>
          <p:nvPr>
            <p:ph type="title"/>
          </p:nvPr>
        </p:nvSpPr>
        <p:spPr/>
        <p:txBody>
          <a:bodyPr/>
          <a:lstStyle/>
          <a:p>
            <a:r>
              <a:rPr lang="en-US" dirty="0"/>
              <a:t>What to do if you are being sexually harassed at workplace?</a:t>
            </a:r>
            <a:endParaRPr lang="en-IN" dirty="0"/>
          </a:p>
        </p:txBody>
      </p:sp>
      <p:sp>
        <p:nvSpPr>
          <p:cNvPr id="3" name="Content Placeholder 2">
            <a:extLst>
              <a:ext uri="{FF2B5EF4-FFF2-40B4-BE49-F238E27FC236}">
                <a16:creationId xmlns:a16="http://schemas.microsoft.com/office/drawing/2014/main" id="{909F6C73-0874-45C8-955D-5C3333AC7F27}"/>
              </a:ext>
            </a:extLst>
          </p:cNvPr>
          <p:cNvSpPr>
            <a:spLocks noGrp="1"/>
          </p:cNvSpPr>
          <p:nvPr>
            <p:ph idx="1"/>
          </p:nvPr>
        </p:nvSpPr>
        <p:spPr/>
        <p:txBody>
          <a:bodyPr>
            <a:normAutofit fontScale="85000" lnSpcReduction="20000"/>
          </a:bodyPr>
          <a:lstStyle/>
          <a:p>
            <a:r>
              <a:rPr lang="en-US" dirty="0">
                <a:ea typeface="+mn-lt"/>
                <a:cs typeface="+mn-lt"/>
              </a:rPr>
              <a:t>File a written complaint to Internal Complaints Committee/LCC. You can either ask for an enquiry to be conducted  or choose to conciliate. </a:t>
            </a:r>
          </a:p>
          <a:p>
            <a:pPr algn="just">
              <a:buClr>
                <a:srgbClr val="ADBDB2"/>
              </a:buClr>
            </a:pPr>
            <a:r>
              <a:rPr lang="en-US" dirty="0">
                <a:ea typeface="+mn-lt"/>
                <a:cs typeface="+mn-lt"/>
              </a:rPr>
              <a:t>If you ask for an enquiry, the </a:t>
            </a:r>
            <a:r>
              <a:rPr lang="en-US" dirty="0" err="1">
                <a:ea typeface="+mn-lt"/>
                <a:cs typeface="+mn-lt"/>
              </a:rPr>
              <a:t>the</a:t>
            </a:r>
            <a:r>
              <a:rPr lang="en-US" dirty="0">
                <a:ea typeface="+mn-lt"/>
                <a:cs typeface="+mn-lt"/>
              </a:rPr>
              <a:t> Complaints committee has to conduct a detailed investigation within the workplace and give their decision along with the recommendations to the employer.</a:t>
            </a:r>
            <a:endParaRPr lang="en-US" dirty="0"/>
          </a:p>
          <a:p>
            <a:pPr>
              <a:buClr>
                <a:srgbClr val="ADBDB2"/>
              </a:buClr>
            </a:pPr>
            <a:r>
              <a:rPr lang="en-US" dirty="0">
                <a:ea typeface="+mn-lt"/>
                <a:cs typeface="+mn-lt"/>
              </a:rPr>
              <a:t>The Complaints Committee has the discretion to suggest the penalties after hearing both the parties.</a:t>
            </a:r>
            <a:endParaRPr lang="en-US" dirty="0"/>
          </a:p>
          <a:p>
            <a:pPr>
              <a:buClr>
                <a:srgbClr val="ADBDB2"/>
              </a:buClr>
            </a:pPr>
            <a:r>
              <a:rPr lang="en-US" dirty="0">
                <a:ea typeface="+mn-lt"/>
                <a:cs typeface="+mn-lt"/>
              </a:rPr>
              <a:t>Right to appeal against the order of the ICC/LCC for further reliefs under this Act.</a:t>
            </a:r>
          </a:p>
          <a:p>
            <a:pPr algn="just">
              <a:buClr>
                <a:srgbClr val="ADBDB2"/>
              </a:buClr>
            </a:pPr>
            <a:r>
              <a:rPr lang="en-US" b="1" dirty="0">
                <a:ea typeface="+mn-lt"/>
                <a:cs typeface="+mn-lt"/>
              </a:rPr>
              <a:t>ORGANISED SECTOR: </a:t>
            </a:r>
            <a:r>
              <a:rPr lang="en-US" dirty="0">
                <a:ea typeface="+mn-lt"/>
                <a:cs typeface="+mn-lt"/>
              </a:rPr>
              <a:t>Internal Complaints Committee (ICC) at each office or branch of an organization employing 10 or more employees.</a:t>
            </a:r>
          </a:p>
          <a:p>
            <a:pPr algn="just">
              <a:buClr>
                <a:srgbClr val="ADBDB2"/>
              </a:buClr>
            </a:pPr>
            <a:r>
              <a:rPr lang="en-US" b="1" dirty="0">
                <a:ea typeface="+mn-lt"/>
                <a:cs typeface="+mn-lt"/>
              </a:rPr>
              <a:t>UNORGANISED SECTOR: </a:t>
            </a:r>
            <a:r>
              <a:rPr lang="en-US" dirty="0">
                <a:ea typeface="+mn-lt"/>
                <a:cs typeface="+mn-lt"/>
              </a:rPr>
              <a:t>At the district level, the Government is required to set up a 'local complaints committee‘ (LCC) to investigate and redress complaints of sexual harassment from the unorganized sector or from establishments where the ICC has not been constituted  because the establishment has less than 10 employees or if the complaint is against the employer.</a:t>
            </a:r>
            <a:endParaRPr lang="en-US" dirty="0"/>
          </a:p>
          <a:p>
            <a:endParaRPr lang="en-IN" dirty="0"/>
          </a:p>
        </p:txBody>
      </p:sp>
    </p:spTree>
    <p:extLst>
      <p:ext uri="{BB962C8B-B14F-4D97-AF65-F5344CB8AC3E}">
        <p14:creationId xmlns:p14="http://schemas.microsoft.com/office/powerpoint/2010/main" val="7846411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9077B-D87E-471A-928A-97536D64D635}"/>
              </a:ext>
            </a:extLst>
          </p:cNvPr>
          <p:cNvSpPr>
            <a:spLocks noGrp="1"/>
          </p:cNvSpPr>
          <p:nvPr>
            <p:ph type="title"/>
          </p:nvPr>
        </p:nvSpPr>
        <p:spPr/>
        <p:txBody>
          <a:bodyPr/>
          <a:lstStyle/>
          <a:p>
            <a:r>
              <a:rPr lang="en-IN" dirty="0"/>
              <a:t>ACCESS TO JUSTICE</a:t>
            </a:r>
          </a:p>
        </p:txBody>
      </p:sp>
      <p:sp>
        <p:nvSpPr>
          <p:cNvPr id="3" name="Text Placeholder 2">
            <a:extLst>
              <a:ext uri="{FF2B5EF4-FFF2-40B4-BE49-F238E27FC236}">
                <a16:creationId xmlns:a16="http://schemas.microsoft.com/office/drawing/2014/main" id="{0CE56680-2A4B-4AD8-B3B1-8A656F752339}"/>
              </a:ext>
            </a:extLst>
          </p:cNvPr>
          <p:cNvSpPr>
            <a:spLocks noGrp="1"/>
          </p:cNvSpPr>
          <p:nvPr>
            <p:ph type="body" idx="1"/>
          </p:nvPr>
        </p:nvSpPr>
        <p:spPr/>
        <p:txBody>
          <a:bodyPr/>
          <a:lstStyle/>
          <a:p>
            <a:endParaRPr lang="en-IN"/>
          </a:p>
        </p:txBody>
      </p:sp>
    </p:spTree>
    <p:extLst>
      <p:ext uri="{BB962C8B-B14F-4D97-AF65-F5344CB8AC3E}">
        <p14:creationId xmlns:p14="http://schemas.microsoft.com/office/powerpoint/2010/main" val="5221268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FCBBE-822D-4719-B4C0-DC65ED7D9E5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347C525-DFE8-4CDE-B369-4844021A4DA3}"/>
              </a:ext>
            </a:extLst>
          </p:cNvPr>
          <p:cNvSpPr>
            <a:spLocks noGrp="1"/>
          </p:cNvSpPr>
          <p:nvPr>
            <p:ph idx="1"/>
          </p:nvPr>
        </p:nvSpPr>
        <p:spPr>
          <a:xfrm>
            <a:off x="2589211" y="958788"/>
            <a:ext cx="9333499" cy="5548544"/>
          </a:xfrm>
        </p:spPr>
        <p:txBody>
          <a:bodyPr>
            <a:normAutofit fontScale="92500"/>
          </a:bodyPr>
          <a:lstStyle/>
          <a:p>
            <a:r>
              <a:rPr lang="en-IN" dirty="0">
                <a:solidFill>
                  <a:srgbClr val="555555"/>
                </a:solidFill>
              </a:rPr>
              <a:t>L</a:t>
            </a:r>
            <a:r>
              <a:rPr lang="en-IN" b="0" i="0" dirty="0">
                <a:solidFill>
                  <a:srgbClr val="555555"/>
                </a:solidFill>
                <a:effectLst/>
              </a:rPr>
              <a:t>ack of recognition of the issue and its devastating impact </a:t>
            </a:r>
          </a:p>
          <a:p>
            <a:r>
              <a:rPr lang="en-IN" dirty="0">
                <a:solidFill>
                  <a:srgbClr val="555555"/>
                </a:solidFill>
              </a:rPr>
              <a:t>Fear </a:t>
            </a:r>
          </a:p>
          <a:p>
            <a:r>
              <a:rPr lang="en-IN" dirty="0">
                <a:solidFill>
                  <a:srgbClr val="555555"/>
                </a:solidFill>
              </a:rPr>
              <a:t>Resigned state of mind because of internalisation or hegemonic control</a:t>
            </a:r>
          </a:p>
          <a:p>
            <a:r>
              <a:rPr lang="en-IN" b="0" i="0" dirty="0">
                <a:solidFill>
                  <a:srgbClr val="555555"/>
                </a:solidFill>
                <a:effectLst/>
              </a:rPr>
              <a:t>Societal attitude</a:t>
            </a:r>
          </a:p>
          <a:p>
            <a:r>
              <a:rPr lang="en-IN" dirty="0"/>
              <a:t>Social stigma</a:t>
            </a:r>
          </a:p>
          <a:p>
            <a:pPr algn="just"/>
            <a:r>
              <a:rPr lang="en-IN" b="0" i="0" dirty="0">
                <a:solidFill>
                  <a:srgbClr val="555555"/>
                </a:solidFill>
                <a:effectLst/>
              </a:rPr>
              <a:t>A Division Bench headed by Gita Mittal, CJ (</a:t>
            </a:r>
            <a:r>
              <a:rPr lang="en-IN" b="0" i="0" dirty="0" err="1">
                <a:solidFill>
                  <a:srgbClr val="555555"/>
                </a:solidFill>
                <a:effectLst/>
              </a:rPr>
              <a:t>retd</a:t>
            </a:r>
            <a:r>
              <a:rPr lang="en-IN" b="0" i="0" dirty="0">
                <a:solidFill>
                  <a:srgbClr val="555555"/>
                </a:solidFill>
                <a:effectLst/>
              </a:rPr>
              <a:t>.) took </a:t>
            </a:r>
            <a:r>
              <a:rPr lang="en-IN" b="0" i="0" dirty="0" err="1">
                <a:solidFill>
                  <a:srgbClr val="555555"/>
                </a:solidFill>
                <a:effectLst/>
              </a:rPr>
              <a:t>suo</a:t>
            </a:r>
            <a:r>
              <a:rPr lang="en-IN" b="0" i="0" dirty="0">
                <a:solidFill>
                  <a:srgbClr val="555555"/>
                </a:solidFill>
                <a:effectLst/>
              </a:rPr>
              <a:t> motu cognizance of increasing domestic violence cases against women during COVID-19 lockdown. </a:t>
            </a:r>
          </a:p>
          <a:p>
            <a:pPr marL="0" indent="0" algn="just">
              <a:buNone/>
            </a:pPr>
            <a:r>
              <a:rPr lang="en-IN" b="0" i="0" dirty="0">
                <a:solidFill>
                  <a:srgbClr val="555555"/>
                </a:solidFill>
                <a:effectLst/>
              </a:rPr>
              <a:t>“Even at the best of the time, women and girls face tremendous barriers in accessing means to meet for help and securing justice. Illiteracy, financial incapacity, ignorance of available assistance, family and societal barrier,; fear of formal institutions like police, insufficient legal aid, lack of information, etc impede women and girls from accessing resources against domestic violence being faced by them.”</a:t>
            </a:r>
          </a:p>
          <a:p>
            <a:pPr marL="0" indent="0" algn="just">
              <a:buNone/>
            </a:pPr>
            <a:r>
              <a:rPr lang="en-IN" b="0" i="0" dirty="0">
                <a:solidFill>
                  <a:srgbClr val="555555"/>
                </a:solidFill>
                <a:effectLst/>
              </a:rPr>
              <a:t>“… the biggest obstacle to a woman seeking assistance against abuse and domestic violence is the fact she has to go against intimate domestic partners or her own family members.”</a:t>
            </a:r>
          </a:p>
          <a:p>
            <a:pPr marL="0" indent="0" algn="just">
              <a:buNone/>
            </a:pPr>
            <a:r>
              <a:rPr lang="en-IN" b="0" i="0" dirty="0">
                <a:solidFill>
                  <a:srgbClr val="555555"/>
                </a:solidFill>
                <a:effectLst/>
              </a:rPr>
              <a:t>“The lack of enforcement as well as alternative source of residence also impedes women filing complaints with officials or the police. There is also a huge trust deficit.”</a:t>
            </a:r>
          </a:p>
          <a:p>
            <a:endParaRPr lang="en-IN" dirty="0"/>
          </a:p>
        </p:txBody>
      </p:sp>
    </p:spTree>
    <p:extLst>
      <p:ext uri="{BB962C8B-B14F-4D97-AF65-F5344CB8AC3E}">
        <p14:creationId xmlns:p14="http://schemas.microsoft.com/office/powerpoint/2010/main" val="9074414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B2B5E-A209-4674-B56D-524B9F6DA8B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CB337A2-63D9-4114-9315-35D21C2FA4B1}"/>
              </a:ext>
            </a:extLst>
          </p:cNvPr>
          <p:cNvSpPr>
            <a:spLocks noGrp="1"/>
          </p:cNvSpPr>
          <p:nvPr>
            <p:ph idx="1"/>
          </p:nvPr>
        </p:nvSpPr>
        <p:spPr>
          <a:xfrm>
            <a:off x="2589212" y="624110"/>
            <a:ext cx="8915400" cy="5138865"/>
          </a:xfrm>
        </p:spPr>
        <p:txBody>
          <a:bodyPr>
            <a:noAutofit/>
          </a:bodyPr>
          <a:lstStyle/>
          <a:p>
            <a:endParaRPr lang="en-IN" sz="1200" dirty="0"/>
          </a:p>
          <a:p>
            <a:r>
              <a:rPr lang="en-IN" sz="1200" dirty="0"/>
              <a:t>High Court suggested following measures to grant immediate assistance:</a:t>
            </a:r>
          </a:p>
          <a:p>
            <a:endParaRPr lang="en-IN" sz="1200" dirty="0"/>
          </a:p>
          <a:p>
            <a:pPr marL="0" indent="0">
              <a:buNone/>
            </a:pPr>
            <a:r>
              <a:rPr lang="en-IN" sz="1200" dirty="0"/>
              <a:t>(</a:t>
            </a:r>
            <a:r>
              <a:rPr lang="en-IN" sz="1200" dirty="0" err="1"/>
              <a:t>i</a:t>
            </a:r>
            <a:r>
              <a:rPr lang="en-IN" sz="1200" dirty="0"/>
              <a:t>) Creation of dedicated funding to address issues of violence against women and girls as part of the COVID-19 response by the Union Territories of the Jammu and Kashmir and Ladakh.</a:t>
            </a:r>
          </a:p>
          <a:p>
            <a:endParaRPr lang="en-IN" sz="1200" dirty="0"/>
          </a:p>
          <a:p>
            <a:pPr marL="0" indent="0">
              <a:buNone/>
            </a:pPr>
            <a:r>
              <a:rPr lang="en-IN" sz="1200" dirty="0"/>
              <a:t>(ii) Increased availability of call-in services to facilitate discreet reporting of abuse.</a:t>
            </a:r>
          </a:p>
          <a:p>
            <a:endParaRPr lang="en-IN" sz="1200" dirty="0"/>
          </a:p>
          <a:p>
            <a:pPr marL="0" indent="0">
              <a:buNone/>
            </a:pPr>
            <a:r>
              <a:rPr lang="en-IN" sz="1200" dirty="0"/>
              <a:t>(iii) Increased tele/online legal and counselling service for women and girls.</a:t>
            </a:r>
          </a:p>
          <a:p>
            <a:endParaRPr lang="en-IN" sz="1200" dirty="0"/>
          </a:p>
          <a:p>
            <a:pPr marL="0" indent="0">
              <a:buNone/>
            </a:pPr>
            <a:r>
              <a:rPr lang="en-IN" sz="1200" dirty="0"/>
              <a:t>(iv) Designated informal safe spaces for women, say grocery stores and pharmacies, where they can report domestic violence/abuse without alerting the perpetrators.</a:t>
            </a:r>
          </a:p>
          <a:p>
            <a:endParaRPr lang="en-IN" sz="1200" dirty="0"/>
          </a:p>
          <a:p>
            <a:pPr marL="0" indent="0">
              <a:buNone/>
            </a:pPr>
            <a:r>
              <a:rPr lang="en-IN" sz="1200" dirty="0"/>
              <a:t>(v) Immediate designation of safe spaces (say for instance empty hotels/education institutions etc.) as shelters for women who are compelled to leave their domestic situation. These shelters must be treated as accessible shelters.</a:t>
            </a:r>
          </a:p>
          <a:p>
            <a:endParaRPr lang="en-IN" sz="1200" dirty="0"/>
          </a:p>
          <a:p>
            <a:pPr marL="0" indent="0">
              <a:buNone/>
            </a:pPr>
            <a:r>
              <a:rPr lang="en-IN" sz="1200" dirty="0"/>
              <a:t>(vi) Giving urgent publicity to information regarding all of the above measures as also the availability of the facilities for seeking relief and redressal against the issues of domestic violence.</a:t>
            </a:r>
          </a:p>
          <a:p>
            <a:endParaRPr lang="en-IN" sz="1200" dirty="0"/>
          </a:p>
          <a:p>
            <a:pPr marL="0" indent="0">
              <a:buNone/>
            </a:pPr>
            <a:r>
              <a:rPr lang="en-IN" sz="1200" dirty="0"/>
              <a:t>(vii) Increasing awareness campaigns on all aspects of the issues.   </a:t>
            </a:r>
          </a:p>
        </p:txBody>
      </p:sp>
    </p:spTree>
    <p:extLst>
      <p:ext uri="{BB962C8B-B14F-4D97-AF65-F5344CB8AC3E}">
        <p14:creationId xmlns:p14="http://schemas.microsoft.com/office/powerpoint/2010/main" val="19830720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C4886-5A53-4A15-88AD-3101328579A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CBA5614-2F72-47BB-B195-35AB784120D1}"/>
              </a:ext>
            </a:extLst>
          </p:cNvPr>
          <p:cNvSpPr>
            <a:spLocks noGrp="1"/>
          </p:cNvSpPr>
          <p:nvPr>
            <p:ph idx="1"/>
          </p:nvPr>
        </p:nvSpPr>
        <p:spPr>
          <a:xfrm>
            <a:off x="2589212" y="624110"/>
            <a:ext cx="8915400" cy="4996822"/>
          </a:xfrm>
        </p:spPr>
        <p:txBody>
          <a:bodyPr>
            <a:normAutofit fontScale="85000" lnSpcReduction="20000"/>
          </a:bodyPr>
          <a:lstStyle/>
          <a:p>
            <a:r>
              <a:rPr lang="en-IN" dirty="0"/>
              <a:t>The Court also passed certain directions on various authorities:</a:t>
            </a:r>
          </a:p>
          <a:p>
            <a:endParaRPr lang="en-IN" dirty="0"/>
          </a:p>
          <a:p>
            <a:pPr marL="0" indent="0">
              <a:buNone/>
            </a:pPr>
            <a:r>
              <a:rPr lang="en-IN" dirty="0"/>
              <a:t>(a) Secretary, Department of Social Welfare; Governments of UTs of J&amp;K and Ladakh; and the Member Secretary, J&amp;K State Legal Services Authority, will submit a report informing about the steps taken regarding domestic or any other kind of violence being faced by the women on account of the implementation of the COVID-19 lockdown.</a:t>
            </a:r>
          </a:p>
          <a:p>
            <a:endParaRPr lang="en-IN" dirty="0"/>
          </a:p>
          <a:p>
            <a:pPr marL="0" indent="0" algn="just">
              <a:buNone/>
            </a:pPr>
            <a:r>
              <a:rPr lang="en-IN" dirty="0"/>
              <a:t>(b) Secretary, Department of Social Welfare, Governments of UTs of J&amp;K and Ladakh and the Member Secretary, J&amp;K State Legal Services Authority will examine suggestions and also the innovative measures taken by countries world over and the spotlight initiative taken up by the United Nations. They will take a view regarding requirements and steps to be taken to mitigate the sufferings of the victims of domestic violence in the Union Territories.</a:t>
            </a:r>
          </a:p>
          <a:p>
            <a:endParaRPr lang="en-IN" dirty="0"/>
          </a:p>
          <a:p>
            <a:pPr marL="0" indent="0" algn="just">
              <a:buNone/>
            </a:pPr>
            <a:r>
              <a:rPr lang="en-IN" dirty="0"/>
              <a:t>(c) The Secretaries of the J&amp;K Legal Services Authority shall call for list of all cases involving cases of domestic violence which are pending as complaints with the police stations in the Union Territories or in the courts and ascertain the safety and well being of the complainants. </a:t>
            </a:r>
          </a:p>
          <a:p>
            <a:endParaRPr lang="en-IN" dirty="0"/>
          </a:p>
          <a:p>
            <a:pPr marL="0" indent="0" algn="just">
              <a:buNone/>
            </a:pPr>
            <a:r>
              <a:rPr lang="en-IN" dirty="0"/>
              <a:t>(d) All the courts in the UTs of J&amp;K and Ladakh shall treat cases of domestic abuse as urgent and proceed with the matters in accordance with the Circulars issued regarding the procedure to be followed ensuring social distancing.</a:t>
            </a:r>
          </a:p>
          <a:p>
            <a:endParaRPr lang="en-IN" dirty="0"/>
          </a:p>
        </p:txBody>
      </p:sp>
    </p:spTree>
    <p:extLst>
      <p:ext uri="{BB962C8B-B14F-4D97-AF65-F5344CB8AC3E}">
        <p14:creationId xmlns:p14="http://schemas.microsoft.com/office/powerpoint/2010/main" val="38915686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FB394-3A72-41F9-B9A7-4A3FAE3840D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EACA79A-4BD5-4880-833D-8C4CF1F9E45F}"/>
              </a:ext>
            </a:extLst>
          </p:cNvPr>
          <p:cNvSpPr>
            <a:spLocks noGrp="1"/>
          </p:cNvSpPr>
          <p:nvPr>
            <p:ph idx="1"/>
          </p:nvPr>
        </p:nvSpPr>
        <p:spPr/>
        <p:txBody>
          <a:bodyPr>
            <a:normAutofit/>
          </a:bodyPr>
          <a:lstStyle/>
          <a:p>
            <a:pPr algn="just"/>
            <a:r>
              <a:rPr lang="en-IN" dirty="0"/>
              <a:t>District Legal Services Authority, Jammu has established various Helpline numbers to facilitate those in distress. The helpline numbers can be approached any time by any Women, elders, Senior Citizens, Children for providing them legal aid/assistance, counselling on domestic Violence.</a:t>
            </a:r>
          </a:p>
        </p:txBody>
      </p:sp>
    </p:spTree>
    <p:extLst>
      <p:ext uri="{BB962C8B-B14F-4D97-AF65-F5344CB8AC3E}">
        <p14:creationId xmlns:p14="http://schemas.microsoft.com/office/powerpoint/2010/main" val="3685837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E43BC-A374-47C4-9838-DE68C2A5DF63}"/>
              </a:ext>
            </a:extLst>
          </p:cNvPr>
          <p:cNvSpPr>
            <a:spLocks noGrp="1"/>
          </p:cNvSpPr>
          <p:nvPr>
            <p:ph type="title"/>
          </p:nvPr>
        </p:nvSpPr>
        <p:spPr/>
        <p:txBody>
          <a:bodyPr/>
          <a:lstStyle/>
          <a:p>
            <a:r>
              <a:rPr lang="en-IN" dirty="0"/>
              <a:t>WHAT CAN YOU DO?</a:t>
            </a:r>
          </a:p>
        </p:txBody>
      </p:sp>
      <p:sp>
        <p:nvSpPr>
          <p:cNvPr id="3" name="Text Placeholder 2">
            <a:extLst>
              <a:ext uri="{FF2B5EF4-FFF2-40B4-BE49-F238E27FC236}">
                <a16:creationId xmlns:a16="http://schemas.microsoft.com/office/drawing/2014/main" id="{9C86DAF2-B6F4-45BF-90D1-4D68687B7E18}"/>
              </a:ext>
            </a:extLst>
          </p:cNvPr>
          <p:cNvSpPr>
            <a:spLocks noGrp="1"/>
          </p:cNvSpPr>
          <p:nvPr>
            <p:ph type="body" idx="1"/>
          </p:nvPr>
        </p:nvSpPr>
        <p:spPr/>
        <p:txBody>
          <a:bodyPr/>
          <a:lstStyle/>
          <a:p>
            <a:endParaRPr lang="en-IN"/>
          </a:p>
        </p:txBody>
      </p:sp>
    </p:spTree>
    <p:extLst>
      <p:ext uri="{BB962C8B-B14F-4D97-AF65-F5344CB8AC3E}">
        <p14:creationId xmlns:p14="http://schemas.microsoft.com/office/powerpoint/2010/main" val="8553558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8762A-D1CF-484E-884A-E4F67E07CCE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81FCCBE-6D78-48CF-92DF-56787DA17041}"/>
              </a:ext>
            </a:extLst>
          </p:cNvPr>
          <p:cNvSpPr>
            <a:spLocks noGrp="1"/>
          </p:cNvSpPr>
          <p:nvPr>
            <p:ph idx="1"/>
          </p:nvPr>
        </p:nvSpPr>
        <p:spPr/>
        <p:txBody>
          <a:bodyPr/>
          <a:lstStyle/>
          <a:p>
            <a:pPr algn="l">
              <a:buFont typeface="Arial" panose="020B0604020202020204" pitchFamily="34" charset="0"/>
              <a:buChar char="•"/>
            </a:pPr>
            <a:r>
              <a:rPr lang="en-IN" sz="2000" dirty="0">
                <a:solidFill>
                  <a:srgbClr val="555555"/>
                </a:solidFill>
              </a:rPr>
              <a:t>C</a:t>
            </a:r>
            <a:r>
              <a:rPr lang="en-IN" sz="2000" b="0" i="0" dirty="0">
                <a:solidFill>
                  <a:srgbClr val="555555"/>
                </a:solidFill>
                <a:effectLst/>
              </a:rPr>
              <a:t>reating safe opportunities for women to share their experiences</a:t>
            </a:r>
          </a:p>
          <a:p>
            <a:pPr algn="l">
              <a:buFont typeface="Arial" panose="020B0604020202020204" pitchFamily="34" charset="0"/>
              <a:buChar char="•"/>
            </a:pPr>
            <a:r>
              <a:rPr lang="en-IN" sz="2000" dirty="0">
                <a:solidFill>
                  <a:srgbClr val="555555"/>
                </a:solidFill>
              </a:rPr>
              <a:t>S</a:t>
            </a:r>
            <a:r>
              <a:rPr lang="en-IN" sz="2000" b="0" i="0" dirty="0">
                <a:solidFill>
                  <a:srgbClr val="555555"/>
                </a:solidFill>
                <a:effectLst/>
              </a:rPr>
              <a:t>peaking out and breaking the silence collectively</a:t>
            </a:r>
          </a:p>
          <a:p>
            <a:pPr algn="l">
              <a:buFont typeface="Arial" panose="020B0604020202020204" pitchFamily="34" charset="0"/>
              <a:buChar char="•"/>
            </a:pPr>
            <a:r>
              <a:rPr lang="en-IN" sz="2000" b="0" i="0" dirty="0">
                <a:solidFill>
                  <a:srgbClr val="555555"/>
                </a:solidFill>
                <a:effectLst/>
              </a:rPr>
              <a:t>Working for policies that confront the issue  </a:t>
            </a:r>
          </a:p>
          <a:p>
            <a:pPr algn="l">
              <a:buFont typeface="Arial" panose="020B0604020202020204" pitchFamily="34" charset="0"/>
              <a:buChar char="•"/>
            </a:pPr>
            <a:r>
              <a:rPr lang="en-IN" sz="2000" b="0" i="0" dirty="0">
                <a:solidFill>
                  <a:srgbClr val="555555"/>
                </a:solidFill>
                <a:effectLst/>
              </a:rPr>
              <a:t>Supporting and taking support of community organisations who share our goals</a:t>
            </a:r>
          </a:p>
          <a:p>
            <a:pPr algn="l">
              <a:buFont typeface="Arial" panose="020B0604020202020204" pitchFamily="34" charset="0"/>
              <a:buChar char="•"/>
            </a:pPr>
            <a:r>
              <a:rPr lang="en-IN" sz="2000" dirty="0">
                <a:solidFill>
                  <a:srgbClr val="555555"/>
                </a:solidFill>
              </a:rPr>
              <a:t>Respond responsibly to instances of violence around you</a:t>
            </a:r>
            <a:endParaRPr lang="en-IN" sz="2000" b="0" i="0" dirty="0">
              <a:solidFill>
                <a:srgbClr val="555555"/>
              </a:solidFill>
              <a:effectLst/>
            </a:endParaRPr>
          </a:p>
        </p:txBody>
      </p:sp>
    </p:spTree>
    <p:extLst>
      <p:ext uri="{BB962C8B-B14F-4D97-AF65-F5344CB8AC3E}">
        <p14:creationId xmlns:p14="http://schemas.microsoft.com/office/powerpoint/2010/main" val="13436785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D9968-FF97-4D97-B20B-A5A97A5F1E06}"/>
              </a:ext>
            </a:extLst>
          </p:cNvPr>
          <p:cNvSpPr>
            <a:spLocks noGrp="1"/>
          </p:cNvSpPr>
          <p:nvPr>
            <p:ph type="ctrTitle"/>
          </p:nvPr>
        </p:nvSpPr>
        <p:spPr/>
        <p:txBody>
          <a:bodyPr/>
          <a:lstStyle/>
          <a:p>
            <a:pPr algn="ctr"/>
            <a:r>
              <a:rPr lang="en-IN" dirty="0"/>
              <a:t>THANK YOU</a:t>
            </a:r>
          </a:p>
        </p:txBody>
      </p:sp>
      <p:sp>
        <p:nvSpPr>
          <p:cNvPr id="3" name="Subtitle 2">
            <a:extLst>
              <a:ext uri="{FF2B5EF4-FFF2-40B4-BE49-F238E27FC236}">
                <a16:creationId xmlns:a16="http://schemas.microsoft.com/office/drawing/2014/main" id="{6E2367A6-04D2-4437-9B72-D1E4A2340072}"/>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1746509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8379F-B80B-4A79-AB28-B37DF98CAD24}"/>
              </a:ext>
            </a:extLst>
          </p:cNvPr>
          <p:cNvSpPr>
            <a:spLocks noGrp="1"/>
          </p:cNvSpPr>
          <p:nvPr>
            <p:ph type="title"/>
          </p:nvPr>
        </p:nvSpPr>
        <p:spPr/>
        <p:txBody>
          <a:bodyPr/>
          <a:lstStyle/>
          <a:p>
            <a:r>
              <a:rPr lang="en-IN" dirty="0"/>
              <a:t>SEXUAL VIOLENCE IS A FORM OF GENDER BASED VIOLENCE</a:t>
            </a:r>
          </a:p>
        </p:txBody>
      </p:sp>
      <p:sp>
        <p:nvSpPr>
          <p:cNvPr id="3" name="Text Placeholder 2">
            <a:extLst>
              <a:ext uri="{FF2B5EF4-FFF2-40B4-BE49-F238E27FC236}">
                <a16:creationId xmlns:a16="http://schemas.microsoft.com/office/drawing/2014/main" id="{E9FBB9DB-851E-40BC-8C75-B2C74CDD014C}"/>
              </a:ext>
            </a:extLst>
          </p:cNvPr>
          <p:cNvSpPr>
            <a:spLocks noGrp="1"/>
          </p:cNvSpPr>
          <p:nvPr>
            <p:ph type="body" idx="1"/>
          </p:nvPr>
        </p:nvSpPr>
        <p:spPr/>
        <p:txBody>
          <a:bodyPr/>
          <a:lstStyle/>
          <a:p>
            <a:endParaRPr lang="en-IN"/>
          </a:p>
        </p:txBody>
      </p:sp>
    </p:spTree>
    <p:extLst>
      <p:ext uri="{BB962C8B-B14F-4D97-AF65-F5344CB8AC3E}">
        <p14:creationId xmlns:p14="http://schemas.microsoft.com/office/powerpoint/2010/main" val="1455984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8AC59-D526-4789-93BF-726EC9DD14A7}"/>
              </a:ext>
            </a:extLst>
          </p:cNvPr>
          <p:cNvSpPr>
            <a:spLocks noGrp="1"/>
          </p:cNvSpPr>
          <p:nvPr>
            <p:ph type="title"/>
          </p:nvPr>
        </p:nvSpPr>
        <p:spPr/>
        <p:txBody>
          <a:bodyPr/>
          <a:lstStyle/>
          <a:p>
            <a:br>
              <a:rPr lang="en-IN" b="1" dirty="0"/>
            </a:br>
            <a:r>
              <a:rPr lang="en-IN" b="1" dirty="0"/>
              <a:t>TYPES OF GENDER BASED VIOLENCE</a:t>
            </a:r>
          </a:p>
        </p:txBody>
      </p:sp>
      <p:sp>
        <p:nvSpPr>
          <p:cNvPr id="3" name="Content Placeholder 2">
            <a:extLst>
              <a:ext uri="{FF2B5EF4-FFF2-40B4-BE49-F238E27FC236}">
                <a16:creationId xmlns:a16="http://schemas.microsoft.com/office/drawing/2014/main" id="{1DFD1E56-751B-40A0-8F89-04542E38321B}"/>
              </a:ext>
            </a:extLst>
          </p:cNvPr>
          <p:cNvSpPr>
            <a:spLocks noGrp="1"/>
          </p:cNvSpPr>
          <p:nvPr>
            <p:ph idx="1"/>
          </p:nvPr>
        </p:nvSpPr>
        <p:spPr/>
        <p:txBody>
          <a:bodyPr>
            <a:normAutofit fontScale="92500" lnSpcReduction="20000"/>
          </a:bodyPr>
          <a:lstStyle/>
          <a:p>
            <a:r>
              <a:rPr lang="en-US" dirty="0">
                <a:ea typeface="+mn-lt"/>
                <a:cs typeface="+mn-lt"/>
              </a:rPr>
              <a:t>Violence against women &amp; girls</a:t>
            </a:r>
          </a:p>
          <a:p>
            <a:pPr>
              <a:buClr>
                <a:srgbClr val="ADBDB2"/>
              </a:buClr>
            </a:pPr>
            <a:r>
              <a:rPr lang="en-US" dirty="0">
                <a:ea typeface="+mn-lt"/>
                <a:cs typeface="+mn-lt"/>
              </a:rPr>
              <a:t>Violence against people from LGBTQIA community</a:t>
            </a:r>
          </a:p>
          <a:p>
            <a:pPr>
              <a:buClr>
                <a:srgbClr val="ADBDB2"/>
              </a:buClr>
            </a:pPr>
            <a:endParaRPr lang="en-US" dirty="0">
              <a:ea typeface="+mn-lt"/>
              <a:cs typeface="+mn-lt"/>
            </a:endParaRPr>
          </a:p>
          <a:p>
            <a:pPr>
              <a:buClr>
                <a:srgbClr val="ADBDB2"/>
              </a:buClr>
            </a:pPr>
            <a:r>
              <a:rPr lang="en-US" dirty="0">
                <a:ea typeface="+mn-lt"/>
                <a:cs typeface="+mn-lt"/>
              </a:rPr>
              <a:t>Domestic violence</a:t>
            </a:r>
          </a:p>
          <a:p>
            <a:pPr>
              <a:buClr>
                <a:srgbClr val="ADBDB2"/>
              </a:buClr>
            </a:pPr>
            <a:r>
              <a:rPr lang="en-US" dirty="0">
                <a:ea typeface="+mn-lt"/>
                <a:cs typeface="+mn-lt"/>
              </a:rPr>
              <a:t>Intimate partner violence</a:t>
            </a:r>
          </a:p>
          <a:p>
            <a:pPr>
              <a:buClr>
                <a:srgbClr val="ADBDB2"/>
              </a:buClr>
            </a:pPr>
            <a:r>
              <a:rPr lang="en-US" dirty="0">
                <a:ea typeface="+mn-lt"/>
                <a:cs typeface="+mn-lt"/>
              </a:rPr>
              <a:t>Indirect (structural) violence</a:t>
            </a:r>
          </a:p>
          <a:p>
            <a:pPr>
              <a:buClr>
                <a:srgbClr val="ADBDB2"/>
              </a:buClr>
            </a:pPr>
            <a:endParaRPr lang="en-US" dirty="0">
              <a:ea typeface="+mn-lt"/>
              <a:cs typeface="+mn-lt"/>
            </a:endParaRPr>
          </a:p>
          <a:p>
            <a:r>
              <a:rPr lang="en-US" dirty="0">
                <a:ea typeface="+mn-lt"/>
                <a:cs typeface="+mn-lt"/>
              </a:rPr>
              <a:t>Physical</a:t>
            </a:r>
          </a:p>
          <a:p>
            <a:pPr>
              <a:buClr>
                <a:srgbClr val="ADBDB2"/>
              </a:buClr>
            </a:pPr>
            <a:r>
              <a:rPr lang="en-US" dirty="0">
                <a:ea typeface="+mn-lt"/>
                <a:cs typeface="+mn-lt"/>
              </a:rPr>
              <a:t>Psychological</a:t>
            </a:r>
          </a:p>
          <a:p>
            <a:pPr>
              <a:buClr>
                <a:srgbClr val="ADBDB2"/>
              </a:buClr>
            </a:pPr>
            <a:r>
              <a:rPr lang="en-US" dirty="0">
                <a:ea typeface="+mn-lt"/>
                <a:cs typeface="+mn-lt"/>
              </a:rPr>
              <a:t>Sexual</a:t>
            </a:r>
          </a:p>
          <a:p>
            <a:pPr>
              <a:buClr>
                <a:srgbClr val="ADBDB2"/>
              </a:buClr>
            </a:pPr>
            <a:r>
              <a:rPr lang="en-US" dirty="0">
                <a:ea typeface="+mn-lt"/>
                <a:cs typeface="+mn-lt"/>
              </a:rPr>
              <a:t>Economic</a:t>
            </a:r>
            <a:endParaRPr lang="en-US" dirty="0"/>
          </a:p>
          <a:p>
            <a:pPr>
              <a:buClr>
                <a:srgbClr val="ADBDB2"/>
              </a:buClr>
            </a:pPr>
            <a:endParaRPr lang="en-US" dirty="0"/>
          </a:p>
          <a:p>
            <a:endParaRPr lang="en-IN" dirty="0"/>
          </a:p>
        </p:txBody>
      </p:sp>
    </p:spTree>
    <p:extLst>
      <p:ext uri="{BB962C8B-B14F-4D97-AF65-F5344CB8AC3E}">
        <p14:creationId xmlns:p14="http://schemas.microsoft.com/office/powerpoint/2010/main" val="1245310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5DC49-BF8A-4726-9804-C23B4476FED9}"/>
              </a:ext>
            </a:extLst>
          </p:cNvPr>
          <p:cNvSpPr>
            <a:spLocks noGrp="1"/>
          </p:cNvSpPr>
          <p:nvPr>
            <p:ph type="title"/>
          </p:nvPr>
        </p:nvSpPr>
        <p:spPr/>
        <p:txBody>
          <a:bodyPr/>
          <a:lstStyle/>
          <a:p>
            <a:pPr algn="ctr"/>
            <a:r>
              <a:rPr lang="en-IN" b="1" dirty="0"/>
              <a:t>WHAT ALL GENDER BASED VIOLENCE LAWS AIM TO DO</a:t>
            </a:r>
          </a:p>
        </p:txBody>
      </p:sp>
      <p:sp>
        <p:nvSpPr>
          <p:cNvPr id="3" name="Content Placeholder 2">
            <a:extLst>
              <a:ext uri="{FF2B5EF4-FFF2-40B4-BE49-F238E27FC236}">
                <a16:creationId xmlns:a16="http://schemas.microsoft.com/office/drawing/2014/main" id="{EF028FEB-9370-45AE-A4D9-B193F96DBA26}"/>
              </a:ext>
            </a:extLst>
          </p:cNvPr>
          <p:cNvSpPr>
            <a:spLocks noGrp="1"/>
          </p:cNvSpPr>
          <p:nvPr>
            <p:ph idx="1"/>
          </p:nvPr>
        </p:nvSpPr>
        <p:spPr/>
        <p:txBody>
          <a:bodyPr>
            <a:normAutofit fontScale="92500" lnSpcReduction="20000"/>
          </a:bodyPr>
          <a:lstStyle/>
          <a:p>
            <a:r>
              <a:rPr lang="en-US" dirty="0"/>
              <a:t>Prevent</a:t>
            </a:r>
          </a:p>
          <a:p>
            <a:pPr>
              <a:buClr>
                <a:srgbClr val="ADBDB2"/>
              </a:buClr>
            </a:pPr>
            <a:r>
              <a:rPr lang="en-US" dirty="0"/>
              <a:t>Protect</a:t>
            </a:r>
          </a:p>
          <a:p>
            <a:pPr>
              <a:buClr>
                <a:srgbClr val="ADBDB2"/>
              </a:buClr>
            </a:pPr>
            <a:r>
              <a:rPr lang="en-US" dirty="0"/>
              <a:t>Support</a:t>
            </a:r>
          </a:p>
          <a:p>
            <a:pPr>
              <a:buClr>
                <a:srgbClr val="ADBDB2"/>
              </a:buClr>
            </a:pPr>
            <a:r>
              <a:rPr lang="en-US" dirty="0"/>
              <a:t>Prohibit</a:t>
            </a:r>
          </a:p>
          <a:p>
            <a:pPr>
              <a:buClr>
                <a:srgbClr val="ADBDB2"/>
              </a:buClr>
            </a:pPr>
            <a:r>
              <a:rPr lang="en-US" dirty="0"/>
              <a:t>Redress</a:t>
            </a:r>
          </a:p>
          <a:p>
            <a:pPr marL="0" indent="0">
              <a:buClr>
                <a:srgbClr val="ADBDB2"/>
              </a:buClr>
              <a:buNone/>
            </a:pPr>
            <a:r>
              <a:rPr lang="en-US" b="1" dirty="0"/>
              <a:t>VIOLENCE OF ALL FORMS</a:t>
            </a:r>
          </a:p>
          <a:p>
            <a:pPr>
              <a:buClr>
                <a:srgbClr val="ADBDB2"/>
              </a:buClr>
            </a:pPr>
            <a:endParaRPr lang="en-US" dirty="0"/>
          </a:p>
          <a:p>
            <a:pPr>
              <a:buClr>
                <a:srgbClr val="ADBDB2"/>
              </a:buClr>
            </a:pPr>
            <a:r>
              <a:rPr lang="en-US" dirty="0"/>
              <a:t>Promote</a:t>
            </a:r>
          </a:p>
          <a:p>
            <a:pPr>
              <a:buClr>
                <a:srgbClr val="ADBDB2"/>
              </a:buClr>
            </a:pPr>
            <a:r>
              <a:rPr lang="en-US" dirty="0"/>
              <a:t>Enforce</a:t>
            </a:r>
          </a:p>
          <a:p>
            <a:pPr>
              <a:buClr>
                <a:srgbClr val="ADBDB2"/>
              </a:buClr>
            </a:pPr>
            <a:r>
              <a:rPr lang="en-US" dirty="0"/>
              <a:t>Monitor</a:t>
            </a:r>
          </a:p>
          <a:p>
            <a:pPr marL="0" indent="0">
              <a:buClr>
                <a:srgbClr val="ADBDB2"/>
              </a:buClr>
              <a:buNone/>
            </a:pPr>
            <a:r>
              <a:rPr lang="en-US" b="1" dirty="0"/>
              <a:t>EQUALITY &amp; NON-DISCRIMINATION</a:t>
            </a:r>
          </a:p>
          <a:p>
            <a:endParaRPr lang="en-IN" dirty="0"/>
          </a:p>
        </p:txBody>
      </p:sp>
    </p:spTree>
    <p:extLst>
      <p:ext uri="{BB962C8B-B14F-4D97-AF65-F5344CB8AC3E}">
        <p14:creationId xmlns:p14="http://schemas.microsoft.com/office/powerpoint/2010/main" val="2731995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7574A-D1DF-41BE-9284-D8B723A70D29}"/>
              </a:ext>
            </a:extLst>
          </p:cNvPr>
          <p:cNvSpPr>
            <a:spLocks noGrp="1"/>
          </p:cNvSpPr>
          <p:nvPr>
            <p:ph type="title"/>
          </p:nvPr>
        </p:nvSpPr>
        <p:spPr/>
        <p:txBody>
          <a:bodyPr>
            <a:normAutofit fontScale="90000"/>
          </a:bodyPr>
          <a:lstStyle/>
          <a:p>
            <a:r>
              <a:rPr lang="en-IN" b="1" dirty="0"/>
              <a:t>DOES THE CONSTITUTION PROVIDE FOR PROTECTION AGAINST VIOLENCE?</a:t>
            </a:r>
          </a:p>
        </p:txBody>
      </p:sp>
      <p:sp>
        <p:nvSpPr>
          <p:cNvPr id="3" name="Text Placeholder 2">
            <a:extLst>
              <a:ext uri="{FF2B5EF4-FFF2-40B4-BE49-F238E27FC236}">
                <a16:creationId xmlns:a16="http://schemas.microsoft.com/office/drawing/2014/main" id="{4FD53690-4C9F-414D-9E0D-F1854079F2DC}"/>
              </a:ext>
            </a:extLst>
          </p:cNvPr>
          <p:cNvSpPr>
            <a:spLocks noGrp="1"/>
          </p:cNvSpPr>
          <p:nvPr>
            <p:ph type="body" idx="1"/>
          </p:nvPr>
        </p:nvSpPr>
        <p:spPr/>
        <p:txBody>
          <a:bodyPr/>
          <a:lstStyle/>
          <a:p>
            <a:endParaRPr lang="en-IN"/>
          </a:p>
        </p:txBody>
      </p:sp>
    </p:spTree>
    <p:extLst>
      <p:ext uri="{BB962C8B-B14F-4D97-AF65-F5344CB8AC3E}">
        <p14:creationId xmlns:p14="http://schemas.microsoft.com/office/powerpoint/2010/main" val="1534832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2699E-D36D-4CEC-9BE5-62465031E044}"/>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625579A7-34BE-4E34-87E7-3A26E3FC4C2F}"/>
              </a:ext>
            </a:extLst>
          </p:cNvPr>
          <p:cNvSpPr>
            <a:spLocks noGrp="1"/>
          </p:cNvSpPr>
          <p:nvPr>
            <p:ph idx="1"/>
          </p:nvPr>
        </p:nvSpPr>
        <p:spPr/>
        <p:txBody>
          <a:bodyPr>
            <a:normAutofit/>
          </a:bodyPr>
          <a:lstStyle/>
          <a:p>
            <a:pPr algn="just"/>
            <a:r>
              <a:rPr lang="en-IN" dirty="0"/>
              <a:t>“The progress of any society depends on its ability to protect and promote the rights of its women. Guaranteeing equal rights and privileges to women by the Constitution of India had marked the step towards the transformation of the status of the women in this country.”</a:t>
            </a:r>
          </a:p>
          <a:p>
            <a:pPr marL="0" indent="0" algn="just">
              <a:buNone/>
            </a:pPr>
            <a:r>
              <a:rPr lang="en-IN" b="1" dirty="0"/>
              <a:t>[</a:t>
            </a:r>
            <a:r>
              <a:rPr lang="en-IN" b="1" i="1" dirty="0"/>
              <a:t>Satish </a:t>
            </a:r>
            <a:r>
              <a:rPr lang="en-IN" b="1" i="1" dirty="0" err="1"/>
              <a:t>Chander</a:t>
            </a:r>
            <a:r>
              <a:rPr lang="en-IN" b="1" i="1" dirty="0"/>
              <a:t> Ahuja v. Sneha Ahuja, Supreme Court of India, 15 Oct., 2020</a:t>
            </a:r>
            <a:r>
              <a:rPr lang="en-IN" b="1" dirty="0"/>
              <a:t>]</a:t>
            </a:r>
          </a:p>
        </p:txBody>
      </p:sp>
    </p:spTree>
    <p:extLst>
      <p:ext uri="{BB962C8B-B14F-4D97-AF65-F5344CB8AC3E}">
        <p14:creationId xmlns:p14="http://schemas.microsoft.com/office/powerpoint/2010/main" val="3365143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898E4-5561-42F9-A1AF-906CAE89DC49}"/>
              </a:ext>
            </a:extLst>
          </p:cNvPr>
          <p:cNvSpPr>
            <a:spLocks noGrp="1"/>
          </p:cNvSpPr>
          <p:nvPr>
            <p:ph type="title"/>
          </p:nvPr>
        </p:nvSpPr>
        <p:spPr/>
        <p:txBody>
          <a:bodyPr>
            <a:normAutofit fontScale="90000"/>
          </a:bodyPr>
          <a:lstStyle/>
          <a:p>
            <a:pPr algn="ctr"/>
            <a:r>
              <a:rPr lang="en-IN" b="1" dirty="0"/>
              <a:t>RIGHT TO EQUALITY/NON-DISCRIMINATION </a:t>
            </a:r>
            <a:br>
              <a:rPr lang="en-IN" b="1" dirty="0"/>
            </a:br>
            <a:r>
              <a:rPr lang="en-IN" b="1" dirty="0"/>
              <a:t>(ARTICLES 14, 15 &amp; 16)</a:t>
            </a:r>
          </a:p>
        </p:txBody>
      </p:sp>
      <p:sp>
        <p:nvSpPr>
          <p:cNvPr id="3" name="Content Placeholder 2">
            <a:extLst>
              <a:ext uri="{FF2B5EF4-FFF2-40B4-BE49-F238E27FC236}">
                <a16:creationId xmlns:a16="http://schemas.microsoft.com/office/drawing/2014/main" id="{10B3D398-6FC0-49C1-85FD-810B2E16AB3A}"/>
              </a:ext>
            </a:extLst>
          </p:cNvPr>
          <p:cNvSpPr>
            <a:spLocks noGrp="1"/>
          </p:cNvSpPr>
          <p:nvPr>
            <p:ph idx="1"/>
          </p:nvPr>
        </p:nvSpPr>
        <p:spPr/>
        <p:txBody>
          <a:bodyPr>
            <a:normAutofit/>
          </a:bodyPr>
          <a:lstStyle/>
          <a:p>
            <a:r>
              <a:rPr lang="en-IN" dirty="0"/>
              <a:t>Right to Equality (Art. 14): Right against discrimination. Equality before the law &amp; equal protection of the laws.</a:t>
            </a:r>
          </a:p>
          <a:p>
            <a:r>
              <a:rPr lang="en-IN" dirty="0"/>
              <a:t>No discrimination on ground only of sex (Art.15)</a:t>
            </a:r>
          </a:p>
          <a:p>
            <a:r>
              <a:rPr lang="en-IN" dirty="0"/>
              <a:t>Equal opportunity (Art. 16): Nobody shall be ineligible for or discriminated against for any employment or in any office merely because she's a woman/LGBTIQIA.</a:t>
            </a:r>
          </a:p>
          <a:p>
            <a:r>
              <a:rPr lang="en-IN" dirty="0"/>
              <a:t>Special provisions</a:t>
            </a:r>
          </a:p>
        </p:txBody>
      </p:sp>
    </p:spTree>
    <p:extLst>
      <p:ext uri="{BB962C8B-B14F-4D97-AF65-F5344CB8AC3E}">
        <p14:creationId xmlns:p14="http://schemas.microsoft.com/office/powerpoint/2010/main" val="409234750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379</TotalTime>
  <Words>3008</Words>
  <Application>Microsoft Office PowerPoint</Application>
  <PresentationFormat>Widescreen</PresentationFormat>
  <Paragraphs>180</Paragraphs>
  <Slides>39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Century Gothic</vt:lpstr>
      <vt:lpstr>Helvetica Neue</vt:lpstr>
      <vt:lpstr>Wingdings</vt:lpstr>
      <vt:lpstr>Wingdings 3</vt:lpstr>
      <vt:lpstr>Wisp</vt:lpstr>
      <vt:lpstr>SEXUAL VIOLENCE LAWS: REMEDIES AVAILABLE </vt:lpstr>
      <vt:lpstr>WHAT IS VIOLENCE?</vt:lpstr>
      <vt:lpstr>PowerPoint Presentation</vt:lpstr>
      <vt:lpstr>SEXUAL VIOLENCE IS A FORM OF GENDER BASED VIOLENCE</vt:lpstr>
      <vt:lpstr> TYPES OF GENDER BASED VIOLENCE</vt:lpstr>
      <vt:lpstr>WHAT ALL GENDER BASED VIOLENCE LAWS AIM TO DO</vt:lpstr>
      <vt:lpstr>DOES THE CONSTITUTION PROVIDE FOR PROTECTION AGAINST VIOLENCE?</vt:lpstr>
      <vt:lpstr>PowerPoint Presentation</vt:lpstr>
      <vt:lpstr>RIGHT TO EQUALITY/NON-DISCRIMINATION  (ARTICLES 14, 15 &amp; 16)</vt:lpstr>
      <vt:lpstr>RIGHT TO LIFE (ARTICLE 21)</vt:lpstr>
      <vt:lpstr>VIOLENCE IS THE WORST FORM OF DISCRIMINATION</vt:lpstr>
      <vt:lpstr>UN Committee on the Elimination of Discrimination Against Women (CEDAW), CEDAW General Recommendation No. 12: Violence against women, 1989 </vt:lpstr>
      <vt:lpstr>SEXUAL OFFENCES UNDER THE INDIAN PENAL CODE</vt:lpstr>
      <vt:lpstr>PowerPoint Presentation</vt:lpstr>
      <vt:lpstr>PowerPoint Presentation</vt:lpstr>
      <vt:lpstr>PowerPoint Presentation</vt:lpstr>
      <vt:lpstr>PowerPoint Presentation</vt:lpstr>
      <vt:lpstr>Cruelty (Section 498-A)</vt:lpstr>
      <vt:lpstr>  WHAT TO DO</vt:lpstr>
      <vt:lpstr>PowerPoint Presentation</vt:lpstr>
      <vt:lpstr>PowerPoint Presentation</vt:lpstr>
      <vt:lpstr>The Protection of Women from Domestic Violence Act, 2005</vt:lpstr>
      <vt:lpstr> Who can claim?</vt:lpstr>
      <vt:lpstr>Definition of domestic violence under the DV Act, 2005</vt:lpstr>
      <vt:lpstr>What is physical, sexual, verbal &amp; economic abuse?</vt:lpstr>
      <vt:lpstr>PowerPoint Presentation</vt:lpstr>
      <vt:lpstr> Domestic violence also includes:</vt:lpstr>
      <vt:lpstr>PowerPoint Presentation</vt:lpstr>
      <vt:lpstr>           The Protection of Women from Sexual Harassment at Workplace (Prevention, Prohibition and Redressal) Act, 2013 </vt:lpstr>
      <vt:lpstr> What is sexual harassment?</vt:lpstr>
      <vt:lpstr>What to do if you are being sexually harassed at workplace?</vt:lpstr>
      <vt:lpstr>ACCESS TO JUSTICE</vt:lpstr>
      <vt:lpstr>PowerPoint Presentation</vt:lpstr>
      <vt:lpstr>PowerPoint Presentation</vt:lpstr>
      <vt:lpstr>PowerPoint Presentation</vt:lpstr>
      <vt:lpstr>PowerPoint Presentation</vt:lpstr>
      <vt:lpstr>WHAT CAN YOU DO?</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SEXUAL VIOLENCE LAWS: REMEDIES AVAILABLE</dc:title>
  <dc:creator>SANCHITA AIN</dc:creator>
  <cp:lastModifiedBy>SANCHITA AIN</cp:lastModifiedBy>
  <cp:revision>40</cp:revision>
  <dcterms:created xsi:type="dcterms:W3CDTF">2020-12-19T05:10:16Z</dcterms:created>
  <dcterms:modified xsi:type="dcterms:W3CDTF">2020-12-19T11:29:56Z</dcterms:modified>
</cp:coreProperties>
</file>